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2" r:id="rId5"/>
    <p:sldId id="2722" r:id="rId6"/>
    <p:sldId id="2723" r:id="rId7"/>
    <p:sldId id="2773" r:id="rId8"/>
    <p:sldId id="2724" r:id="rId9"/>
    <p:sldId id="2725" r:id="rId10"/>
    <p:sldId id="2726" r:id="rId11"/>
    <p:sldId id="2727" r:id="rId12"/>
    <p:sldId id="2728" r:id="rId13"/>
    <p:sldId id="2729" r:id="rId14"/>
    <p:sldId id="1999" r:id="rId15"/>
    <p:sldId id="2658" r:id="rId16"/>
    <p:sldId id="2659" r:id="rId17"/>
    <p:sldId id="2660" r:id="rId18"/>
    <p:sldId id="2661" r:id="rId19"/>
    <p:sldId id="2662" r:id="rId20"/>
    <p:sldId id="2663" r:id="rId21"/>
    <p:sldId id="2664" r:id="rId22"/>
    <p:sldId id="2730" r:id="rId23"/>
    <p:sldId id="2731" r:id="rId24"/>
    <p:sldId id="2732" r:id="rId25"/>
    <p:sldId id="2733" r:id="rId26"/>
    <p:sldId id="2734" r:id="rId27"/>
    <p:sldId id="2735" r:id="rId28"/>
    <p:sldId id="2736" r:id="rId29"/>
    <p:sldId id="2737" r:id="rId30"/>
    <p:sldId id="2738" r:id="rId31"/>
    <p:sldId id="2739" r:id="rId32"/>
    <p:sldId id="2740" r:id="rId33"/>
    <p:sldId id="2741" r:id="rId34"/>
    <p:sldId id="2742" r:id="rId35"/>
    <p:sldId id="2743" r:id="rId36"/>
    <p:sldId id="2744" r:id="rId37"/>
    <p:sldId id="2746" r:id="rId38"/>
    <p:sldId id="265" r:id="rId3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1AAE-4BA0-476A-B623-FE1E7D1D0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1AAE-4BA0-476A-B623-FE1E7D1D0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30" name="任意多边形 29"/>
            <p:cNvSpPr/>
            <p:nvPr/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弦形 4"/>
            <p:cNvSpPr/>
            <p:nvPr/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037148" y="2206805"/>
            <a:ext cx="5989256" cy="830997"/>
          </a:xfrm>
        </p:spPr>
        <p:txBody>
          <a:bodyPr lIns="90000" tIns="46800" rIns="90000" bIns="46800" anchor="t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</a:t>
            </a:r>
            <a:r>
              <a:rPr lang="zh-CN" altLang="en-US" dirty="0" smtClean="0"/>
              <a:t>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026034" y="3234891"/>
            <a:ext cx="2995200" cy="424732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037256" y="3230563"/>
            <a:ext cx="2995200" cy="433388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132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4337" y="1807908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29201">
            <a:off x="9418123" y="2335307"/>
            <a:ext cx="759419" cy="98443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488989" y="4327955"/>
            <a:ext cx="1962188" cy="1962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66106" y="4887010"/>
            <a:ext cx="5136905" cy="83099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</a:t>
            </a:r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38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684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684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7" name="任意多边形 6"/>
            <p:cNvSpPr/>
            <p:nvPr/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弦形 4"/>
            <p:cNvSpPr/>
            <p:nvPr/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37147" y="2204344"/>
            <a:ext cx="5989257" cy="833178"/>
          </a:xfrm>
        </p:spPr>
        <p:txBody>
          <a:bodyPr lIns="90000" tIns="46800" rIns="90000" bIns="46800" anchor="ctr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</a:t>
            </a:r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15" hasCustomPrompt="1"/>
          </p:nvPr>
        </p:nvSpPr>
        <p:spPr>
          <a:xfrm>
            <a:off x="3032383" y="3236083"/>
            <a:ext cx="2995200" cy="424732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6" hasCustomPrompt="1"/>
          </p:nvPr>
        </p:nvSpPr>
        <p:spPr>
          <a:xfrm>
            <a:off x="6037447" y="3236702"/>
            <a:ext cx="2995200" cy="424732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>
            <a:normAutofit/>
          </a:bodyPr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>
            <a:normAutofit/>
          </a:bodyPr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6223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6223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2225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52100" y="365125"/>
            <a:ext cx="9017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250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7639FF-E68A-416A-B53A-9A76AB5C4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6CC7F0-8BC3-4CC4-9B08-7ADD556F3608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957830" y="2065020"/>
            <a:ext cx="6069330" cy="3168650"/>
          </a:xfrm>
          <a:prstGeom prst="rect">
            <a:avLst/>
          </a:prstGeom>
        </p:spPr>
        <p:txBody>
          <a:bodyPr vert="horz" lIns="90000" tIns="46800" rIns="90000" bIns="46800" rtlCol="0" anchor="t">
            <a:normAutofit lnSpcReduction="20000"/>
          </a:bodyPr>
          <a:lstStyle>
            <a:lvl1pPr algn="dist">
              <a:lnSpc>
                <a:spcPct val="12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smtClean="0"/>
              <a:t>安徽省2019-2020年流行季中医药防治流行性感冒技术方案</a:t>
            </a:r>
            <a:r>
              <a:rPr lang="zh-CN" altLang="en-US" sz="320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smtClean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ctr"/>
            <a:endParaRPr lang="zh-CN" altLang="en-US" sz="3600" smtClean="0">
              <a:solidFill>
                <a:srgbClr val="00206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/>
            <a:endParaRPr lang="zh-CN" altLang="en-US" sz="3600" smtClean="0">
              <a:solidFill>
                <a:srgbClr val="00206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/>
            <a:r>
              <a:rPr lang="zh-CN" altLang="en-US" sz="3600" smtClean="0">
                <a:solidFill>
                  <a:srgbClr val="002060"/>
                </a:solidFill>
                <a:latin typeface="华文行楷" panose="02010800040101010101" charset="-122"/>
                <a:ea typeface="华文行楷" panose="02010800040101010101" charset="-122"/>
              </a:rPr>
              <a:t>宿松县中医院     熊翔</a:t>
            </a:r>
            <a:endParaRPr lang="zh-CN" altLang="en-US" sz="3600" smtClean="0">
              <a:solidFill>
                <a:srgbClr val="00206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  三、诊断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  诊断主要结合流行病学史、临床表现和病原学检查。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（一）临床诊断病例。出现上述流感临床表现，有流行病学证据或流感快速抗原检测阳性，且排除其他引起流感样症状的疾病。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（二）确定诊断病例。有上述流感临床表现，具有以下一种或以上病原学检测结果阳性：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</a:t>
            </a:r>
            <a:r>
              <a:rPr lang="en-US" altLang="zh-CN" sz="3600">
                <a:sym typeface="+mn-ea"/>
              </a:rPr>
              <a:t>1.流感病毒核酸检测阳性。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2.流感病毒分离培养阳性。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3.急性期和恢复期双份血清的流感病毒特异性Igg抗体水平呈4倍或4倍以上升高。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四、重症与危重病例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（一）出现以下情况之一者为重症病例。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1.持续高热＞3天，伴有剧烈咳嗽，咳脓痰、血痰，或胸痛；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2.呼吸频率快，呼吸困难，口唇紫绀；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3.神志改变：反应迟钝、嗜睡、躁动、惊厥等；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4.严重呕吐、腹泻，出现脱水表现；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5.合并肺炎；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6.原有基础疾病明显加重。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（二）出现以下情况之一者为危重病例。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1.呼吸衰竭；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2.急性坏死性脑病；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3.脓毒性休克；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4.多脏器功能不全；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5.出现其他需进行监护治疗的严重临床情况。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五、鉴别诊断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（一）普通感冒。流感的全身症状比普通感冒重；追踪流行病学史有助于鉴别；普通感冒的流感病原学检测阴性，或可找到相应的感染病原证据。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（二）其他类型上呼吸道感染。包括急性咽炎、扁桃体炎、鼻炎和鼻窦炎。感染与症状主要限于相应部位。局部分泌物流感病原学检查阴性。</a:t>
            </a:r>
            <a:endParaRPr lang="en-US" altLang="zh-CN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6275"/>
            <a:ext cx="10515600" cy="5501005"/>
          </a:xfrm>
        </p:spPr>
        <p:txBody>
          <a:bodyPr>
            <a:normAutofit/>
          </a:bodyPr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（三）其他下呼吸道感染。流感有咳嗽症状或合并气管-支气管炎时需与急性气管-支气管炎相鉴别；合并肺炎时需要与其他肺炎，包括细菌性肺炎、衣原体肺炎、支原体肺炎、病毒性肺炎、真菌性肺炎、肺结核等相鉴别。根据临床特征可作出初步判断，病原学检查可资确诊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六、中医药治疗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（一）基本方法与原则。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1.对临床诊断病例和确诊病例应尽早隔离治疗。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2.住院治疗标准（满足下列标准1条或1条以上）：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（1）妊娠中晚期及围产期妇女。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（2）基础疾病明显加重，如：慢性阻塞性肺疾病、糖尿病、慢性心功能不全、慢性肾功能不全、肝硬化等。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（3）符合重症或危重流感诊断标准。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（4）伴有器官功能障碍。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 3.非住院患者居家隔离，保持房间通风。充分休息，多饮水，饮食应当易于消化和富有营养。密切观察病情变化，尤其是儿童和老年患者。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4.流感病毒感染高危人群容易引发重症流感，尽早启动中医治疗可减轻症状，减少并发症，缩短病程，降低病死率。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5.避免盲目或不恰当使用抗菌药物。仅在有细菌感染指征时使用抗菌药物。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6.儿童忌用阿司匹林或含阿司匹林药物以及其他水杨酸制剂。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（二）中医治疗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1.轻症辨证治疗方案。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（1）风热犯卫。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主症：发病初期，发热或未发热，咽红不适，轻咳少痰，无汗。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舌脉：舌质红，苔薄或薄腻，脉浮数。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治法：疏风解表，清热解毒。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基本方药：银翘散合桑菊饮加减。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 银花15g  连翘15g   桑叶10g   菊花10g　桔梗10g   牛蒡子15g  竹叶6g  芦根30g薄荷（后下）3g  生甘草3g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煎服法：水煎服，每剂水煎400毫升，每次口服200毫升，1日2次；必要时可日服2剂，每6小时口服1次，每次200毫升。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 加减：苔厚腻加藿香10g、佩兰10g；咳嗽重加杏仁10g、炙枇杷叶10g；腹泻加黄连6g、木香3g；咽痛重加锦灯笼9g、玄参15g；若呕吐可先用黄连6g，苏叶10g水煎频服。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78840"/>
            <a:ext cx="10515600" cy="529844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en-US" altLang="zh-CN" sz="3600"/>
              <a:t>      </a:t>
            </a:r>
            <a:r>
              <a:rPr lang="zh-CN" altLang="en-US" sz="4800"/>
              <a:t> 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发挥中医药在2019-2020年流行季流感防控中的特色优势，积极应对冬春季节流感疫情高发的态势，及时有效应对疫情，切实降低人群爆发或流行的风险，减少重症发生率，保护广大群众身体健康，受省中医药管理局委托，省中医药学会组织专家制定了《安徽省2019-2020年流行季中医药防治流行性感冒技术方案》，于10月28日印发，供各地中医药学会、中医药医疗在流感防控中指导群众参考使用。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常用中成药：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疏风解表、清热解毒类，如金花清感颗粒、连花清瘟胶囊（颗粒）、清开灵颗粒（胶囊、软胶囊、片）、疏风解毒胶囊、银翘解毒类、桑菊感冒类等。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儿童可选儿童抗感颗粒、小儿豉翘清热颗粒等。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（2）热毒袭肺。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主症：高热，咳嗽，痰粘咯痰不爽，口渴喜饮，咽痛，目赤。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舌脉：舌质红，苔黄或腻，脉滑数。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治法：清热解毒，宣肺止咳。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基本方药：麻杏石甘汤加减。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炙麻黄5g  杏仁10g  生石膏（先煎）30g　 知母10g  浙贝母10g  桔梗10g   黄芩15g　柴胡15g   生甘草10g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煎服法：水煎服，每剂水煎400毫升，每次口服200毫升，1日2次；必要时可日服2剂，每6小时口服1次，每次200毫升。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加减：便秘加生大黄（后下）6g；苔厚腻加苍术10g、厚朴10g；持续高热加青蒿15g、丹皮10g。</a:t>
            </a:r>
            <a:endParaRPr lang="en-US" altLang="zh-CN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6275"/>
            <a:ext cx="10515600" cy="5501005"/>
          </a:xfrm>
        </p:spPr>
        <p:txBody>
          <a:bodyPr>
            <a:normAutofit/>
          </a:bodyPr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  常用中成药：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清热解毒、宣肺止咳类，如连花清瘟胶囊（颗粒）、疏风解毒胶囊、银黄类制剂、莲花清热类制剂等。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儿童可选小儿肺热咳喘颗粒（口服液）、小儿咳喘灵颗粒（口服液）。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2.重症辨证治疗方案。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（1）毒热壅肺。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主症：高热不退，咳嗽重，少痰或无痰，喘促短气，头身痛；或伴心悸，躁扰不安。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舌脉：舌质红，苔薄黄或腻，脉弦数。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治法：解毒清热，泻肺活络。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基本方药：宣白承气汤加减。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炙麻黄6g  生石膏(先煎)40g   杏仁9g   知母10g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鱼腥草15g    葶苈子10g    黄芩10g    浙贝母10g      生大黄（后下）6g    青蒿15g   赤芍10g   生甘草3g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煎服法：水煎服，每剂水煎400毫升，每次口服200毫升，1日2次；必要时可日服2剂，每6小时口服1次，每次200毫升。也可鼻饲或结肠滴注。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加减：持续高热加羚羊角粉0.6g（分冲）、安宫牛黄丸1丸；腹胀便秘加枳实9g、元明粉6g（分冲）；喘促加重伴有汗出乏力者加西洋参10g、五味子6g。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（2）毒热内陷，内闭外脱。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主症：神识昏蒙、淡漠，口唇爪甲紫暗，呼吸浅促，咯粉红色血水，胸腹灼热，四肢厥冷，汗出，尿少。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舌脉：舌红绛或暗淡，脉沉细数。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治法：益气固脱，清热解毒。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基本方药：参附汤加减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生晒参15g  炮附子（先煎）10g   黄连6g　金银花20g   生大黄6g   青蒿15g　 山萸肉15g   枳实10g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煎服法：水煎服，每剂水煎400毫升，每次口服200毫升，1日2次；必要时可日服2剂，每6小时口服1次，每次200毫升。也可鼻饲或结肠滴注。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3.恢复期辨证治疗方案。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气阴两虚，正气未复。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主症：神倦乏力，气短，咳嗽，痰少，纳差。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舌脉：舌暗或淡红，苔薄腻，脉弦细。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治法：益气养阴。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基本方药：沙参麦门冬汤加减。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沙参15g    麦冬15g    五味子10g    浙贝母10g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杏仁10g    青蒿10g    炙枇杷叶10g　  焦三仙各10g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煎服法：水煎服，每剂水煎400毫升，每次口服200毫升，1日2次；必要时可日服2剂，每6小时口服1次，每次200毫升。也可鼻饲或结肠滴注。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流行性感冒（以下简称流感）是由流感病毒引起的一种急性呼吸道传染病，在世界范围内暴发和流行。</a:t>
            </a:r>
            <a:endParaRPr lang="en-US" altLang="zh-CN" sz="36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流感起病急，虽然大多为自限性，但部分因出现肺炎等并发症可发展至重症流感，少数重症病例病情进展快，可因急性呼吸窘迫综合征(ARDS)和/或多脏器衰竭而死亡。重症流感主要发生在老年人、年幼儿童、孕产妇或有慢性基础疾病者等高危人群，亦可发生在一般人群。</a:t>
            </a:r>
            <a:endParaRPr lang="en-US" altLang="zh-CN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</a:t>
            </a:r>
            <a:r>
              <a:rPr lang="en-US" altLang="zh-CN" sz="3600">
                <a:sym typeface="+mn-ea"/>
              </a:rPr>
              <a:t>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注: 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1．妊娠期妇女发病,治疗参考成人方案，避免使用妊娠禁忌药，治病与安胎并举，以防流产,并应注意剂量，中病即止。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2．儿童用药可参考成人治疗方案，根据儿科规定调整剂量，无儿童适应症的中成药不宜使用。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3. 对于重症、危急重症的患者采用中西医结合的方法进行综合治疗。</a:t>
            </a:r>
            <a:endParaRPr lang="en-US" altLang="zh-CN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6275"/>
            <a:ext cx="10515600" cy="5501005"/>
          </a:xfrm>
        </p:spPr>
        <p:txBody>
          <a:bodyPr>
            <a:normAutofit lnSpcReduction="20000"/>
          </a:bodyPr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   七、预防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（一）一般措施。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保持良好的个人卫生习惯是预防流感等呼吸道传染病的重要手段，主要措施包括：增强体质和免疫力；勤洗手；保持环境清洁和通风；尽量减少到人群密集场所活动，避免接触呼吸道感染患者；保持良好的呼吸道卫生习惯，咳嗽或打喷嚏时，用上臂或纸巾、毛巾等遮住口鼻，咳嗽或打喷嚏后洗手，尽量避免触摸眼睛、鼻或口；出现呼吸道感染症状应居家休息，及早就医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（二）疫苗接种。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推荐60岁及以上老年人、6月龄至5岁儿童、孕妇、6月龄以下儿童家庭成员和看护人员、慢性病患者和医务人员等人群，每年接种流感疫苗。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（三）药物预防。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1．口服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（1）金银花10g、板蓝根10g、藿香12g、佩兰10g等药物每日一剂，煎煮水代茶饮3-5天；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（2）菊花10g，桑叶5g，牛蒡子3g，每日一剂，用开水泡饮3-5天；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（3）荷叶10g,连翘10g，百部6g,每日一剂，煎煮水代茶饮3-5天；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2.外用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（1）用中药香囊：对于年龄小的儿童，不能口服中药者可以佩戴中药香囊。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（2）空气预防 将房间窗户关闭，用艾条点燃，对房间进行空气消毒，10平方米左右房间用一根艾条，点燃完毕后关闭20分钟打开窗户保持空气的流通；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（四）药食同源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1．穿心莲：用新鲜穿心莲50-100g作为菜肴，每日二次，5-7天；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2．金银花：金银花10g用开水泡饮，每日2次，5-7天；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（五）按摩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依次按摩：迎香穴、大椎穴、足三里穴。每日早晚各1次，每穴1分钟。连续5-7天为一根疗程。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THANK   YOU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</a:t>
            </a:r>
            <a:r>
              <a:rPr lang="en-US" altLang="zh-CN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全国既往流感监测结果显示，我国即将进入流感流行季节。为进一步规范和加强流感的临床管理，减少重症流感发生，降低病死率，在《流行性感冒诊疗方案（2018年版）》的基础上，结合近期我省既往流感诊疗经验，制定本技术方案。</a:t>
            </a:r>
            <a:endParaRPr lang="en-US" altLang="zh-CN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519430"/>
            <a:ext cx="10985500" cy="606552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</a:t>
            </a: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一、病原学</a:t>
            </a:r>
            <a:endParaRPr lang="en-US" altLang="zh-CN" sz="5335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</a:t>
            </a:r>
            <a:r>
              <a:rPr lang="en-US" altLang="zh-CN" sz="5335">
                <a:solidFill>
                  <a:srgbClr val="7030A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二、流行病学</a:t>
            </a:r>
            <a:endParaRPr lang="en-US" altLang="zh-CN" sz="5335">
              <a:solidFill>
                <a:srgbClr val="7030A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en-US" altLang="zh-CN" sz="533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三、诊断</a:t>
            </a:r>
            <a:endParaRPr lang="en-US" altLang="zh-CN" sz="5335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en-US" altLang="zh-CN" sz="5335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四、重症与危重病例</a:t>
            </a:r>
            <a:endParaRPr lang="en-US" altLang="zh-CN" sz="5335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en-US" altLang="zh-CN" sz="5335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五、鉴别诊断</a:t>
            </a:r>
            <a:endParaRPr lang="en-US" altLang="zh-CN" sz="5335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en-US" altLang="zh-CN" sz="5335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六、中医药治疗</a:t>
            </a:r>
            <a:endParaRPr lang="en-US" altLang="zh-CN" sz="5335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5335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</a:t>
            </a:r>
            <a:r>
              <a:rPr lang="en-US" altLang="zh-CN" sz="5335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七、预防</a:t>
            </a:r>
            <a:endParaRPr lang="en-US" altLang="zh-CN" sz="5335">
              <a:solidFill>
                <a:srgbClr val="00206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3600">
                <a:sym typeface="+mn-ea"/>
              </a:rPr>
              <a:t>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一、病原学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流感病毒属于正粘病毒科，为RNA病毒。根据核蛋白和基质蛋白分为甲、乙、丙、丁四型。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      目前感染人的主要是甲型流感病毒中的H1N1、H3N2亚型及乙型流感病毒中的Victoria和Yamagata系。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ym typeface="+mn-ea"/>
              </a:rPr>
              <a:t>流感病毒对乙醇、碘伏、碘酊等常用消毒剂敏感；对紫外线和热敏感，56℃条件下30分钟可灭活。</a:t>
            </a:r>
            <a:endParaRPr lang="en-US" altLang="zh-CN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015" y="521335"/>
            <a:ext cx="11012805" cy="5911215"/>
          </a:xfrm>
        </p:spPr>
        <p:txBody>
          <a:bodyPr>
            <a:normAutofit fontScale="80000"/>
          </a:bodyPr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   二、流行病学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（一）传染源。流感患者和隐性感染者是流感的主要传染源。从潜伏期末到急性期都有传染性。病毒在人呼吸道分泌物中一般持续排毒3—6天，儿童、免疫功能受损患者排毒时间可超过1周。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（二）传播途径。流感主要通过打喷嚏和咳嗽等飞沫传播，经口腔、鼻腔、眼睛等黏膜直接或间接接触感染。接触被病毒污染的物品也可通过上述途径感染。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（三）易感人群。人群普遍易感。接种流感疫苗可有效预防相应亚型的流感病毒感染。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（四）重症病例的高危人群。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 下列人群感染流感病毒，较易发展为重症病例，应给予高度重视，尽早给予抗病毒药物治疗，进行流感病毒核酸检测及其他必要检查。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1.年龄＜5岁的儿童（年龄＜2岁更易发生严重并发症）；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2.年龄≥65岁的老年人；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641350"/>
            <a:ext cx="10985500" cy="5743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</a:t>
            </a:r>
            <a:r>
              <a:rPr lang="en-US" altLang="zh-CN" sz="3600">
                <a:sym typeface="+mn-ea"/>
              </a:rPr>
              <a:t>   3.伴有以下疾病或状况者：慢性呼吸系统疾病、心血管系统疾病（高血压除外）、肾病、肝病、血液系统疾病、神经系统及神经肌肉疾病、代谢及内分泌系统疾病、免疫功能抑制(包括应用免疫抑制剂或HIV感染等致免疫功能低下)；</a:t>
            </a:r>
            <a:endParaRPr lang="en-US" altLang="zh-CN" sz="3600"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4.肥胖者[体重指数（body mass index，BMI）大于30，BMI=体重(kg)/身高 (m)2]；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sym typeface="+mn-ea"/>
              </a:rPr>
              <a:t>      5.妊娠及围产期妇女。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649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649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86_1"/>
  <p:tag name="KSO_WM_TEMPLATE_CATEGORY" val="custom"/>
  <p:tag name="KSO_WM_TEMPLATE_INDEX" val="20181649"/>
  <p:tag name="KSO_WM_TEMPLATE_SUBCATEGORY" val="combine"/>
  <p:tag name="KSO_WM_TEMPLATE_THUMBS_INDEX" val="1、4、5、6、12、13、17、2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4.xml><?xml version="1.0" encoding="utf-8"?>
<p:tagLst xmlns:p="http://schemas.openxmlformats.org/presentationml/2006/main">
  <p:tag name="KSO_WM_TAG_VERSION" val="1.0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中国风个人简历PPT模板"/>
  <p:tag name="KSO_WM_TEMPLATE_CATEGORY" val="custom"/>
  <p:tag name="KSO_WM_TEMPLATE_INDEX" val="20181649"/>
  <p:tag name="KSO_WM_UNIT_ID" val="custom20181649_1*a*1"/>
</p:tagLst>
</file>

<file path=ppt/tags/tag40.xml><?xml version="1.0" encoding="utf-8"?>
<p:tagLst xmlns:p="http://schemas.openxmlformats.org/presentationml/2006/main">
  <p:tag name="KSO_WM_TAG_VERSION" val="1.0"/>
  <p:tag name="KSO_WM_SLIDE_ITEM_CNT" val="3"/>
  <p:tag name="KSO_WM_SLIDE_LAYOUT" val="a_f"/>
  <p:tag name="KSO_WM_SLIDE_LAYOUT_CNT" val="1_2"/>
  <p:tag name="KSO_WM_SLIDE_TYPE" val="endPage"/>
  <p:tag name="KSO_WM_BEAUTIFY_FLAG" val="#wm#"/>
  <p:tag name="KSO_WM_COMBINE_RELATE_SLIDE_ID" val="background20180986_11"/>
  <p:tag name="KSO_WM_TEMPLATE_CATEGORY" val="custom"/>
  <p:tag name="KSO_WM_TEMPLATE_INDEX" val="20181649"/>
  <p:tag name="KSO_WM_SLIDE_ID" val="custom20181649_21"/>
  <p:tag name="KSO_WM_SLIDE_INDEX" val="21"/>
  <p:tag name="KSO_WM_TEMPLATE_SUBCATEGORY" val="combine"/>
</p:tagLst>
</file>

<file path=ppt/tags/tag5.xml><?xml version="1.0" encoding="utf-8"?>
<p:tagLst xmlns:p="http://schemas.openxmlformats.org/presentationml/2006/main">
  <p:tag name="KSO_WM_TAG_VERSION" val="1.0"/>
  <p:tag name="KSO_WM_SLIDE_ITEM_CNT" val="3"/>
  <p:tag name="KSO_WM_SLIDE_LAYOUT" val="a_f"/>
  <p:tag name="KSO_WM_SLIDE_LAYOUT_CNT" val="1_2"/>
  <p:tag name="KSO_WM_SLIDE_TYPE" val="title"/>
  <p:tag name="KSO_WM_BEAUTIFY_FLAG" val="#wm#"/>
  <p:tag name="KSO_WM_COMBINE_RELATE_SLIDE_ID" val="background20180986_1"/>
  <p:tag name="KSO_WM_TEMPLATE_CATEGORY" val="custom"/>
  <p:tag name="KSO_WM_TEMPLATE_INDEX" val="20181649"/>
  <p:tag name="KSO_WM_SLIDE_ID" val="custom20181649_1"/>
  <p:tag name="KSO_WM_SLIDE_INDEX" val="1"/>
  <p:tag name="KSO_WM_TEMPLATE_SUBCATEGORY" val="combine"/>
  <p:tag name="KSO_WM_TEMPLATE_THUMBS_INDEX" val="1、4、5、6、12、13、17、21"/>
  <p:tag name="KSO_WM_SLIDE_MODEL_TYPE" val="cover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8E020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8E020E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8E020E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5147</Words>
  <Application>WPS 演示</Application>
  <PresentationFormat>宽屏</PresentationFormat>
  <Paragraphs>176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宋体</vt:lpstr>
      <vt:lpstr>Wingdings</vt:lpstr>
      <vt:lpstr>华文新魏</vt:lpstr>
      <vt:lpstr>华文行楷</vt:lpstr>
      <vt:lpstr>黑体</vt:lpstr>
      <vt:lpstr>微软雅黑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sx</dc:creator>
  <cp:lastModifiedBy>刘思静</cp:lastModifiedBy>
  <cp:revision>1069</cp:revision>
  <dcterms:created xsi:type="dcterms:W3CDTF">2017-11-22T08:00:00Z</dcterms:created>
  <dcterms:modified xsi:type="dcterms:W3CDTF">2019-11-20T23:58:54Z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