
<file path=[Content_Types].xml><?xml version="1.0" encoding="utf-8"?>
<Types xmlns="http://schemas.openxmlformats.org/package/2006/content-types">
  <Default Extension="jpeg" ContentType="image/jpeg"/>
  <Default Extension="wdp" ContentType="image/vnd.ms-photo"/>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
  </p:notesMasterIdLst>
  <p:sldIdLst>
    <p:sldId id="279" r:id="rId3"/>
    <p:sldId id="360" r:id="rId4"/>
    <p:sldId id="363" r:id="rId6"/>
    <p:sldId id="256" r:id="rId7"/>
    <p:sldId id="316" r:id="rId8"/>
    <p:sldId id="317" r:id="rId9"/>
    <p:sldId id="257" r:id="rId10"/>
    <p:sldId id="259" r:id="rId11"/>
    <p:sldId id="260" r:id="rId12"/>
    <p:sldId id="258" r:id="rId13"/>
    <p:sldId id="396" r:id="rId14"/>
    <p:sldId id="397" r:id="rId15"/>
    <p:sldId id="398" r:id="rId16"/>
    <p:sldId id="323" r:id="rId17"/>
    <p:sldId id="382" r:id="rId18"/>
    <p:sldId id="452" r:id="rId19"/>
    <p:sldId id="391" r:id="rId20"/>
    <p:sldId id="392" r:id="rId21"/>
    <p:sldId id="393" r:id="rId22"/>
    <p:sldId id="394" r:id="rId23"/>
    <p:sldId id="395" r:id="rId24"/>
    <p:sldId id="448" r:id="rId25"/>
    <p:sldId id="449" r:id="rId26"/>
    <p:sldId id="502" r:id="rId27"/>
    <p:sldId id="503" r:id="rId28"/>
    <p:sldId id="541" r:id="rId29"/>
    <p:sldId id="458" r:id="rId30"/>
    <p:sldId id="463" r:id="rId31"/>
    <p:sldId id="462" r:id="rId32"/>
    <p:sldId id="464" r:id="rId33"/>
    <p:sldId id="409" r:id="rId34"/>
    <p:sldId id="413" r:id="rId35"/>
    <p:sldId id="416" r:id="rId36"/>
    <p:sldId id="417" r:id="rId37"/>
    <p:sldId id="418" r:id="rId38"/>
    <p:sldId id="424" r:id="rId39"/>
    <p:sldId id="427" r:id="rId40"/>
    <p:sldId id="450" r:id="rId41"/>
    <p:sldId id="431" r:id="rId42"/>
    <p:sldId id="432" r:id="rId43"/>
    <p:sldId id="453" r:id="rId44"/>
    <p:sldId id="433" r:id="rId45"/>
    <p:sldId id="434" r:id="rId46"/>
    <p:sldId id="437" r:id="rId47"/>
    <p:sldId id="465" r:id="rId48"/>
    <p:sldId id="439" r:id="rId49"/>
    <p:sldId id="380" r:id="rId50"/>
    <p:sldId id="499" r:id="rId51"/>
    <p:sldId id="500" r:id="rId52"/>
    <p:sldId id="467" r:id="rId53"/>
    <p:sldId id="468" r:id="rId54"/>
    <p:sldId id="381" r:id="rId55"/>
    <p:sldId id="341" r:id="rId56"/>
    <p:sldId id="343" r:id="rId57"/>
    <p:sldId id="344" r:id="rId58"/>
    <p:sldId id="469" r:id="rId59"/>
    <p:sldId id="345" r:id="rId60"/>
    <p:sldId id="346" r:id="rId61"/>
    <p:sldId id="268" r:id="rId62"/>
  </p:sldIdLst>
  <p:sldSz cx="15119350" cy="10691495"/>
  <p:notesSz cx="6858000" cy="9144000"/>
  <p:defaultTextStyle>
    <a:defPPr>
      <a:defRPr lang="zh-CN"/>
    </a:defPPr>
    <a:lvl1pPr marL="0" algn="l" defTabSz="1238885" rtl="0" eaLnBrk="1" latinLnBrk="0" hangingPunct="1">
      <a:defRPr sz="2440" kern="1200">
        <a:solidFill>
          <a:schemeClr val="tx1"/>
        </a:solidFill>
        <a:latin typeface="+mn-lt"/>
        <a:ea typeface="+mn-ea"/>
        <a:cs typeface="+mn-cs"/>
      </a:defRPr>
    </a:lvl1pPr>
    <a:lvl2pPr marL="619760" algn="l" defTabSz="1238885" rtl="0" eaLnBrk="1" latinLnBrk="0" hangingPunct="1">
      <a:defRPr sz="2440" kern="1200">
        <a:solidFill>
          <a:schemeClr val="tx1"/>
        </a:solidFill>
        <a:latin typeface="+mn-lt"/>
        <a:ea typeface="+mn-ea"/>
        <a:cs typeface="+mn-cs"/>
      </a:defRPr>
    </a:lvl2pPr>
    <a:lvl3pPr marL="1238885" algn="l" defTabSz="1238885" rtl="0" eaLnBrk="1" latinLnBrk="0" hangingPunct="1">
      <a:defRPr sz="2440" kern="1200">
        <a:solidFill>
          <a:schemeClr val="tx1"/>
        </a:solidFill>
        <a:latin typeface="+mn-lt"/>
        <a:ea typeface="+mn-ea"/>
        <a:cs typeface="+mn-cs"/>
      </a:defRPr>
    </a:lvl3pPr>
    <a:lvl4pPr marL="1858645" algn="l" defTabSz="1238885" rtl="0" eaLnBrk="1" latinLnBrk="0" hangingPunct="1">
      <a:defRPr sz="2440" kern="1200">
        <a:solidFill>
          <a:schemeClr val="tx1"/>
        </a:solidFill>
        <a:latin typeface="+mn-lt"/>
        <a:ea typeface="+mn-ea"/>
        <a:cs typeface="+mn-cs"/>
      </a:defRPr>
    </a:lvl4pPr>
    <a:lvl5pPr marL="2477770" algn="l" defTabSz="1238885" rtl="0" eaLnBrk="1" latinLnBrk="0" hangingPunct="1">
      <a:defRPr sz="2440" kern="1200">
        <a:solidFill>
          <a:schemeClr val="tx1"/>
        </a:solidFill>
        <a:latin typeface="+mn-lt"/>
        <a:ea typeface="+mn-ea"/>
        <a:cs typeface="+mn-cs"/>
      </a:defRPr>
    </a:lvl5pPr>
    <a:lvl6pPr marL="3097530" algn="l" defTabSz="1238885" rtl="0" eaLnBrk="1" latinLnBrk="0" hangingPunct="1">
      <a:defRPr sz="2440" kern="1200">
        <a:solidFill>
          <a:schemeClr val="tx1"/>
        </a:solidFill>
        <a:latin typeface="+mn-lt"/>
        <a:ea typeface="+mn-ea"/>
        <a:cs typeface="+mn-cs"/>
      </a:defRPr>
    </a:lvl6pPr>
    <a:lvl7pPr marL="3716655" algn="l" defTabSz="1238885" rtl="0" eaLnBrk="1" latinLnBrk="0" hangingPunct="1">
      <a:defRPr sz="2440" kern="1200">
        <a:solidFill>
          <a:schemeClr val="tx1"/>
        </a:solidFill>
        <a:latin typeface="+mn-lt"/>
        <a:ea typeface="+mn-ea"/>
        <a:cs typeface="+mn-cs"/>
      </a:defRPr>
    </a:lvl7pPr>
    <a:lvl8pPr marL="4336415" algn="l" defTabSz="1238885" rtl="0" eaLnBrk="1" latinLnBrk="0" hangingPunct="1">
      <a:defRPr sz="2440" kern="1200">
        <a:solidFill>
          <a:schemeClr val="tx1"/>
        </a:solidFill>
        <a:latin typeface="+mn-lt"/>
        <a:ea typeface="+mn-ea"/>
        <a:cs typeface="+mn-cs"/>
      </a:defRPr>
    </a:lvl8pPr>
    <a:lvl9pPr marL="4955540" algn="l" defTabSz="1238885" rtl="0" eaLnBrk="1" latinLnBrk="0" hangingPunct="1">
      <a:defRPr sz="244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6633"/>
    <a:srgbClr val="F45E82"/>
    <a:srgbClr val="F694B0"/>
    <a:srgbClr val="A27A5C"/>
    <a:srgbClr val="0033CC"/>
    <a:srgbClr val="FFCC00"/>
    <a:srgbClr val="79B4D1"/>
    <a:srgbClr val="86BCDE"/>
    <a:srgbClr val="227DAA"/>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673" autoAdjust="0"/>
    <p:restoredTop sz="96429" autoAdjust="0"/>
  </p:normalViewPr>
  <p:slideViewPr>
    <p:cSldViewPr>
      <p:cViewPr varScale="1">
        <p:scale>
          <a:sx n="75" d="100"/>
          <a:sy n="75" d="100"/>
        </p:scale>
        <p:origin x="1620" y="54"/>
      </p:cViewPr>
      <p:guideLst>
        <p:guide orient="horz" pos="1190"/>
        <p:guide pos="453"/>
        <p:guide pos="7793"/>
        <p:guide orient="horz" pos="6497"/>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5" Type="http://schemas.openxmlformats.org/officeDocument/2006/relationships/tableStyles" Target="tableStyles.xml"/><Relationship Id="rId64" Type="http://schemas.openxmlformats.org/officeDocument/2006/relationships/viewProps" Target="viewProps.xml"/><Relationship Id="rId63" Type="http://schemas.openxmlformats.org/officeDocument/2006/relationships/presProps" Target="presProps.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notesMaster" Target="notesMasters/notesMaster1.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206739-F9CE-4801-B707-8D7BE59C7679}"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246188" y="1143000"/>
            <a:ext cx="43656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21438F-8190-4285-821D-B1E2112446A4}"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1238885" rtl="0" eaLnBrk="1" latinLnBrk="0" hangingPunct="1">
      <a:defRPr sz="1625" kern="1200">
        <a:solidFill>
          <a:schemeClr val="tx1"/>
        </a:solidFill>
        <a:latin typeface="+mn-lt"/>
        <a:ea typeface="+mn-ea"/>
        <a:cs typeface="+mn-cs"/>
      </a:defRPr>
    </a:lvl1pPr>
    <a:lvl2pPr marL="619760" algn="l" defTabSz="1238885" rtl="0" eaLnBrk="1" latinLnBrk="0" hangingPunct="1">
      <a:defRPr sz="1625" kern="1200">
        <a:solidFill>
          <a:schemeClr val="tx1"/>
        </a:solidFill>
        <a:latin typeface="+mn-lt"/>
        <a:ea typeface="+mn-ea"/>
        <a:cs typeface="+mn-cs"/>
      </a:defRPr>
    </a:lvl2pPr>
    <a:lvl3pPr marL="1238885" algn="l" defTabSz="1238885" rtl="0" eaLnBrk="1" latinLnBrk="0" hangingPunct="1">
      <a:defRPr sz="1625" kern="1200">
        <a:solidFill>
          <a:schemeClr val="tx1"/>
        </a:solidFill>
        <a:latin typeface="+mn-lt"/>
        <a:ea typeface="+mn-ea"/>
        <a:cs typeface="+mn-cs"/>
      </a:defRPr>
    </a:lvl3pPr>
    <a:lvl4pPr marL="1858645" algn="l" defTabSz="1238885" rtl="0" eaLnBrk="1" latinLnBrk="0" hangingPunct="1">
      <a:defRPr sz="1625" kern="1200">
        <a:solidFill>
          <a:schemeClr val="tx1"/>
        </a:solidFill>
        <a:latin typeface="+mn-lt"/>
        <a:ea typeface="+mn-ea"/>
        <a:cs typeface="+mn-cs"/>
      </a:defRPr>
    </a:lvl4pPr>
    <a:lvl5pPr marL="2477770" algn="l" defTabSz="1238885" rtl="0" eaLnBrk="1" latinLnBrk="0" hangingPunct="1">
      <a:defRPr sz="1625" kern="1200">
        <a:solidFill>
          <a:schemeClr val="tx1"/>
        </a:solidFill>
        <a:latin typeface="+mn-lt"/>
        <a:ea typeface="+mn-ea"/>
        <a:cs typeface="+mn-cs"/>
      </a:defRPr>
    </a:lvl5pPr>
    <a:lvl6pPr marL="3097530" algn="l" defTabSz="1238885" rtl="0" eaLnBrk="1" latinLnBrk="0" hangingPunct="1">
      <a:defRPr sz="1625" kern="1200">
        <a:solidFill>
          <a:schemeClr val="tx1"/>
        </a:solidFill>
        <a:latin typeface="+mn-lt"/>
        <a:ea typeface="+mn-ea"/>
        <a:cs typeface="+mn-cs"/>
      </a:defRPr>
    </a:lvl6pPr>
    <a:lvl7pPr marL="3716655" algn="l" defTabSz="1238885" rtl="0" eaLnBrk="1" latinLnBrk="0" hangingPunct="1">
      <a:defRPr sz="1625" kern="1200">
        <a:solidFill>
          <a:schemeClr val="tx1"/>
        </a:solidFill>
        <a:latin typeface="+mn-lt"/>
        <a:ea typeface="+mn-ea"/>
        <a:cs typeface="+mn-cs"/>
      </a:defRPr>
    </a:lvl7pPr>
    <a:lvl8pPr marL="4336415" algn="l" defTabSz="1238885" rtl="0" eaLnBrk="1" latinLnBrk="0" hangingPunct="1">
      <a:defRPr sz="1625" kern="1200">
        <a:solidFill>
          <a:schemeClr val="tx1"/>
        </a:solidFill>
        <a:latin typeface="+mn-lt"/>
        <a:ea typeface="+mn-ea"/>
        <a:cs typeface="+mn-cs"/>
      </a:defRPr>
    </a:lvl8pPr>
    <a:lvl9pPr marL="4955540" algn="l" defTabSz="1238885" rtl="0" eaLnBrk="1" latinLnBrk="0" hangingPunct="1">
      <a:defRPr sz="162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421438F-8190-4285-821D-B1E2112446A4}"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33951" y="1749795"/>
            <a:ext cx="12851448" cy="3722335"/>
          </a:xfrm>
        </p:spPr>
        <p:txBody>
          <a:bodyPr anchor="b"/>
          <a:lstStyle>
            <a:lvl1pPr algn="ctr">
              <a:defRPr sz="9355"/>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889919" y="5615678"/>
            <a:ext cx="11339513" cy="2581379"/>
          </a:xfrm>
        </p:spPr>
        <p:txBody>
          <a:bodyPr/>
          <a:lstStyle>
            <a:lvl1pPr marL="0" indent="0" algn="ctr">
              <a:buNone/>
              <a:defRPr sz="3740"/>
            </a:lvl1pPr>
            <a:lvl2pPr marL="712470" indent="0" algn="ctr">
              <a:buNone/>
              <a:defRPr sz="3120"/>
            </a:lvl2pPr>
            <a:lvl3pPr marL="1425575" indent="0" algn="ctr">
              <a:buNone/>
              <a:defRPr sz="2805"/>
            </a:lvl3pPr>
            <a:lvl4pPr marL="2138045" indent="0" algn="ctr">
              <a:buNone/>
              <a:defRPr sz="2495"/>
            </a:lvl4pPr>
            <a:lvl5pPr marL="2851150" indent="0" algn="ctr">
              <a:buNone/>
              <a:defRPr sz="2495"/>
            </a:lvl5pPr>
            <a:lvl6pPr marL="3563620" indent="0" algn="ctr">
              <a:buNone/>
              <a:defRPr sz="2495"/>
            </a:lvl6pPr>
            <a:lvl7pPr marL="4276725" indent="0" algn="ctr">
              <a:buNone/>
              <a:defRPr sz="2495"/>
            </a:lvl7pPr>
            <a:lvl8pPr marL="4989195" indent="0" algn="ctr">
              <a:buNone/>
              <a:defRPr sz="2495"/>
            </a:lvl8pPr>
            <a:lvl9pPr marL="5702300" indent="0" algn="ctr">
              <a:buNone/>
              <a:defRPr sz="2495"/>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fld id="{96867599-8CFE-4165-883D-EBB67E601FF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F6F66B-55E4-44D0-BC7E-C69EBD59C6B0}"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96867599-8CFE-4165-883D-EBB67E601FF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F6F66B-55E4-44D0-BC7E-C69EBD59C6B0}"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19786" y="569240"/>
            <a:ext cx="3260110" cy="9060817"/>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1039456" y="569240"/>
            <a:ext cx="9591338" cy="9060817"/>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96867599-8CFE-4165-883D-EBB67E601FF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F6F66B-55E4-44D0-BC7E-C69EBD59C6B0}"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96867599-8CFE-4165-883D-EBB67E601FF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F6F66B-55E4-44D0-BC7E-C69EBD59C6B0}"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031582" y="2665532"/>
            <a:ext cx="13040439" cy="4447496"/>
          </a:xfrm>
        </p:spPr>
        <p:txBody>
          <a:bodyPr anchor="b"/>
          <a:lstStyle>
            <a:lvl1pPr>
              <a:defRPr sz="9355"/>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1031582" y="7155103"/>
            <a:ext cx="13040439" cy="2338833"/>
          </a:xfrm>
        </p:spPr>
        <p:txBody>
          <a:bodyPr/>
          <a:lstStyle>
            <a:lvl1pPr marL="0" indent="0">
              <a:buNone/>
              <a:defRPr sz="3740">
                <a:solidFill>
                  <a:schemeClr val="tx1"/>
                </a:solidFill>
              </a:defRPr>
            </a:lvl1pPr>
            <a:lvl2pPr marL="712470" indent="0">
              <a:buNone/>
              <a:defRPr sz="3120">
                <a:solidFill>
                  <a:schemeClr val="tx1">
                    <a:tint val="75000"/>
                  </a:schemeClr>
                </a:solidFill>
              </a:defRPr>
            </a:lvl2pPr>
            <a:lvl3pPr marL="1425575" indent="0">
              <a:buNone/>
              <a:defRPr sz="2805">
                <a:solidFill>
                  <a:schemeClr val="tx1">
                    <a:tint val="75000"/>
                  </a:schemeClr>
                </a:solidFill>
              </a:defRPr>
            </a:lvl3pPr>
            <a:lvl4pPr marL="2138045" indent="0">
              <a:buNone/>
              <a:defRPr sz="2495">
                <a:solidFill>
                  <a:schemeClr val="tx1">
                    <a:tint val="75000"/>
                  </a:schemeClr>
                </a:solidFill>
              </a:defRPr>
            </a:lvl4pPr>
            <a:lvl5pPr marL="2851150" indent="0">
              <a:buNone/>
              <a:defRPr sz="2495">
                <a:solidFill>
                  <a:schemeClr val="tx1">
                    <a:tint val="75000"/>
                  </a:schemeClr>
                </a:solidFill>
              </a:defRPr>
            </a:lvl5pPr>
            <a:lvl6pPr marL="3563620" indent="0">
              <a:buNone/>
              <a:defRPr sz="2495">
                <a:solidFill>
                  <a:schemeClr val="tx1">
                    <a:tint val="75000"/>
                  </a:schemeClr>
                </a:solidFill>
              </a:defRPr>
            </a:lvl6pPr>
            <a:lvl7pPr marL="4276725" indent="0">
              <a:buNone/>
              <a:defRPr sz="2495">
                <a:solidFill>
                  <a:schemeClr val="tx1">
                    <a:tint val="75000"/>
                  </a:schemeClr>
                </a:solidFill>
              </a:defRPr>
            </a:lvl7pPr>
            <a:lvl8pPr marL="4989195" indent="0">
              <a:buNone/>
              <a:defRPr sz="2495">
                <a:solidFill>
                  <a:schemeClr val="tx1">
                    <a:tint val="75000"/>
                  </a:schemeClr>
                </a:solidFill>
              </a:defRPr>
            </a:lvl8pPr>
            <a:lvl9pPr marL="5702300" indent="0">
              <a:buNone/>
              <a:defRPr sz="2495">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6867599-8CFE-4165-883D-EBB67E601FFB}"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F6F66B-55E4-44D0-BC7E-C69EBD59C6B0}" type="slidenum">
              <a:rPr lang="zh-CN" altLang="en-US" smtClean="0"/>
            </a:fld>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1039455" y="2846200"/>
            <a:ext cx="6425724" cy="6783857"/>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7654171" y="2846200"/>
            <a:ext cx="6425724" cy="6783857"/>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96867599-8CFE-4165-883D-EBB67E601FFB}"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F6F66B-55E4-44D0-BC7E-C69EBD59C6B0}"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041425" y="569242"/>
            <a:ext cx="13040439" cy="2066590"/>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041426" y="2620980"/>
            <a:ext cx="6396193" cy="1284502"/>
          </a:xfrm>
        </p:spPr>
        <p:txBody>
          <a:bodyPr anchor="b"/>
          <a:lstStyle>
            <a:lvl1pPr marL="0" indent="0">
              <a:buNone/>
              <a:defRPr sz="3740" b="1"/>
            </a:lvl1pPr>
            <a:lvl2pPr marL="712470" indent="0">
              <a:buNone/>
              <a:defRPr sz="3120" b="1"/>
            </a:lvl2pPr>
            <a:lvl3pPr marL="1425575" indent="0">
              <a:buNone/>
              <a:defRPr sz="2805" b="1"/>
            </a:lvl3pPr>
            <a:lvl4pPr marL="2138045" indent="0">
              <a:buNone/>
              <a:defRPr sz="2495" b="1"/>
            </a:lvl4pPr>
            <a:lvl5pPr marL="2851150" indent="0">
              <a:buNone/>
              <a:defRPr sz="2495" b="1"/>
            </a:lvl5pPr>
            <a:lvl6pPr marL="3563620" indent="0">
              <a:buNone/>
              <a:defRPr sz="2495" b="1"/>
            </a:lvl6pPr>
            <a:lvl7pPr marL="4276725" indent="0">
              <a:buNone/>
              <a:defRPr sz="2495" b="1"/>
            </a:lvl7pPr>
            <a:lvl8pPr marL="4989195" indent="0">
              <a:buNone/>
              <a:defRPr sz="2495" b="1"/>
            </a:lvl8pPr>
            <a:lvl9pPr marL="5702300" indent="0">
              <a:buNone/>
              <a:defRPr sz="2495"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1041426" y="3905482"/>
            <a:ext cx="6396193" cy="57443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7654172" y="2620980"/>
            <a:ext cx="6427693" cy="1284502"/>
          </a:xfrm>
        </p:spPr>
        <p:txBody>
          <a:bodyPr anchor="b"/>
          <a:lstStyle>
            <a:lvl1pPr marL="0" indent="0">
              <a:buNone/>
              <a:defRPr sz="3740" b="1"/>
            </a:lvl1pPr>
            <a:lvl2pPr marL="712470" indent="0">
              <a:buNone/>
              <a:defRPr sz="3120" b="1"/>
            </a:lvl2pPr>
            <a:lvl3pPr marL="1425575" indent="0">
              <a:buNone/>
              <a:defRPr sz="2805" b="1"/>
            </a:lvl3pPr>
            <a:lvl4pPr marL="2138045" indent="0">
              <a:buNone/>
              <a:defRPr sz="2495" b="1"/>
            </a:lvl4pPr>
            <a:lvl5pPr marL="2851150" indent="0">
              <a:buNone/>
              <a:defRPr sz="2495" b="1"/>
            </a:lvl5pPr>
            <a:lvl6pPr marL="3563620" indent="0">
              <a:buNone/>
              <a:defRPr sz="2495" b="1"/>
            </a:lvl6pPr>
            <a:lvl7pPr marL="4276725" indent="0">
              <a:buNone/>
              <a:defRPr sz="2495" b="1"/>
            </a:lvl7pPr>
            <a:lvl8pPr marL="4989195" indent="0">
              <a:buNone/>
              <a:defRPr sz="2495" b="1"/>
            </a:lvl8pPr>
            <a:lvl9pPr marL="5702300" indent="0">
              <a:buNone/>
              <a:defRPr sz="2495"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7654172" y="3905482"/>
            <a:ext cx="6427693" cy="5744375"/>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96867599-8CFE-4165-883D-EBB67E601FFB}"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F6F66B-55E4-44D0-BC7E-C69EBD59C6B0}"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96867599-8CFE-4165-883D-EBB67E601FFB}"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F6F66B-55E4-44D0-BC7E-C69EBD59C6B0}"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6867599-8CFE-4165-883D-EBB67E601FFB}"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F6F66B-55E4-44D0-BC7E-C69EBD59C6B0}"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9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6427693" y="1539425"/>
            <a:ext cx="7654171" cy="7598117"/>
          </a:xfrm>
        </p:spPr>
        <p:txBody>
          <a:bodyPr/>
          <a:lstStyle>
            <a:lvl1pPr>
              <a:defRPr sz="4990"/>
            </a:lvl1pPr>
            <a:lvl2pPr>
              <a:defRPr sz="4365"/>
            </a:lvl2pPr>
            <a:lvl3pPr>
              <a:defRPr sz="3740"/>
            </a:lvl3pPr>
            <a:lvl4pPr>
              <a:defRPr sz="3120"/>
            </a:lvl4pPr>
            <a:lvl5pPr>
              <a:defRPr sz="3120"/>
            </a:lvl5pPr>
            <a:lvl6pPr>
              <a:defRPr sz="3120"/>
            </a:lvl6pPr>
            <a:lvl7pPr>
              <a:defRPr sz="3120"/>
            </a:lvl7pPr>
            <a:lvl8pPr>
              <a:defRPr sz="3120"/>
            </a:lvl8pPr>
            <a:lvl9pPr>
              <a:defRPr sz="312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5"/>
            </a:lvl1pPr>
            <a:lvl2pPr marL="712470" indent="0">
              <a:buNone/>
              <a:defRPr sz="2185"/>
            </a:lvl2pPr>
            <a:lvl3pPr marL="1425575" indent="0">
              <a:buNone/>
              <a:defRPr sz="1870"/>
            </a:lvl3pPr>
            <a:lvl4pPr marL="2138045" indent="0">
              <a:buNone/>
              <a:defRPr sz="1560"/>
            </a:lvl4pPr>
            <a:lvl5pPr marL="2851150" indent="0">
              <a:buNone/>
              <a:defRPr sz="1560"/>
            </a:lvl5pPr>
            <a:lvl6pPr marL="3563620" indent="0">
              <a:buNone/>
              <a:defRPr sz="1560"/>
            </a:lvl6pPr>
            <a:lvl7pPr marL="4276725" indent="0">
              <a:buNone/>
              <a:defRPr sz="1560"/>
            </a:lvl7pPr>
            <a:lvl8pPr marL="4989195" indent="0">
              <a:buNone/>
              <a:defRPr sz="1560"/>
            </a:lvl8pPr>
            <a:lvl9pPr marL="5702300" indent="0">
              <a:buNone/>
              <a:defRPr sz="156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96867599-8CFE-4165-883D-EBB67E601FFB}"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F6F66B-55E4-44D0-BC7E-C69EBD59C6B0}"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041425" y="712788"/>
            <a:ext cx="4876384" cy="2494756"/>
          </a:xfrm>
        </p:spPr>
        <p:txBody>
          <a:bodyPr anchor="b"/>
          <a:lstStyle>
            <a:lvl1pPr>
              <a:defRPr sz="499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6427693" y="1539425"/>
            <a:ext cx="7654171" cy="7598117"/>
          </a:xfrm>
        </p:spPr>
        <p:txBody>
          <a:bodyPr anchor="t"/>
          <a:lstStyle>
            <a:lvl1pPr marL="0" indent="0">
              <a:buNone/>
              <a:defRPr sz="4990"/>
            </a:lvl1pPr>
            <a:lvl2pPr marL="712470" indent="0">
              <a:buNone/>
              <a:defRPr sz="4365"/>
            </a:lvl2pPr>
            <a:lvl3pPr marL="1425575" indent="0">
              <a:buNone/>
              <a:defRPr sz="3740"/>
            </a:lvl3pPr>
            <a:lvl4pPr marL="2138045" indent="0">
              <a:buNone/>
              <a:defRPr sz="3120"/>
            </a:lvl4pPr>
            <a:lvl5pPr marL="2851150" indent="0">
              <a:buNone/>
              <a:defRPr sz="3120"/>
            </a:lvl5pPr>
            <a:lvl6pPr marL="3563620" indent="0">
              <a:buNone/>
              <a:defRPr sz="3120"/>
            </a:lvl6pPr>
            <a:lvl7pPr marL="4276725" indent="0">
              <a:buNone/>
              <a:defRPr sz="3120"/>
            </a:lvl7pPr>
            <a:lvl8pPr marL="4989195" indent="0">
              <a:buNone/>
              <a:defRPr sz="3120"/>
            </a:lvl8pPr>
            <a:lvl9pPr marL="5702300" indent="0">
              <a:buNone/>
              <a:defRPr sz="312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1041425" y="3207544"/>
            <a:ext cx="4876384" cy="5942372"/>
          </a:xfrm>
        </p:spPr>
        <p:txBody>
          <a:bodyPr/>
          <a:lstStyle>
            <a:lvl1pPr marL="0" indent="0">
              <a:buNone/>
              <a:defRPr sz="2495"/>
            </a:lvl1pPr>
            <a:lvl2pPr marL="712470" indent="0">
              <a:buNone/>
              <a:defRPr sz="2185"/>
            </a:lvl2pPr>
            <a:lvl3pPr marL="1425575" indent="0">
              <a:buNone/>
              <a:defRPr sz="1870"/>
            </a:lvl3pPr>
            <a:lvl4pPr marL="2138045" indent="0">
              <a:buNone/>
              <a:defRPr sz="1560"/>
            </a:lvl4pPr>
            <a:lvl5pPr marL="2851150" indent="0">
              <a:buNone/>
              <a:defRPr sz="1560"/>
            </a:lvl5pPr>
            <a:lvl6pPr marL="3563620" indent="0">
              <a:buNone/>
              <a:defRPr sz="1560"/>
            </a:lvl6pPr>
            <a:lvl7pPr marL="4276725" indent="0">
              <a:buNone/>
              <a:defRPr sz="1560"/>
            </a:lvl7pPr>
            <a:lvl8pPr marL="4989195" indent="0">
              <a:buNone/>
              <a:defRPr sz="1560"/>
            </a:lvl8pPr>
            <a:lvl9pPr marL="5702300" indent="0">
              <a:buNone/>
              <a:defRPr sz="156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96867599-8CFE-4165-883D-EBB67E601FFB}"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F6F66B-55E4-44D0-BC7E-C69EBD59C6B0}"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image" Target="../media/image2.png"/><Relationship Id="rId13" Type="http://schemas.microsoft.com/office/2007/relationships/hdphoto" Target="../media/hdphoto1.wdp"/><Relationship Id="rId12" Type="http://schemas.openxmlformats.org/officeDocument/2006/relationships/image" Target="../media/image1.pn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39456" y="569242"/>
            <a:ext cx="13040439" cy="2066590"/>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1039456" y="2846200"/>
            <a:ext cx="13040439" cy="6783857"/>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1039455" y="9909729"/>
            <a:ext cx="3401854" cy="569240"/>
          </a:xfrm>
          <a:prstGeom prst="rect">
            <a:avLst/>
          </a:prstGeom>
        </p:spPr>
        <p:txBody>
          <a:bodyPr vert="horz" lIns="91440" tIns="45720" rIns="91440" bIns="45720" rtlCol="0" anchor="ctr"/>
          <a:lstStyle>
            <a:lvl1pPr algn="l">
              <a:defRPr sz="1870">
                <a:solidFill>
                  <a:schemeClr val="tx1">
                    <a:tint val="75000"/>
                  </a:schemeClr>
                </a:solidFill>
              </a:defRPr>
            </a:lvl1pPr>
          </a:lstStyle>
          <a:p>
            <a:fld id="{96867599-8CFE-4165-883D-EBB67E601FFB}" type="datetimeFigureOut">
              <a:rPr lang="zh-CN" altLang="en-US" smtClean="0"/>
            </a:fld>
            <a:endParaRPr lang="zh-CN" altLang="en-US"/>
          </a:p>
        </p:txBody>
      </p:sp>
      <p:sp>
        <p:nvSpPr>
          <p:cNvPr id="5" name="Footer Placeholder 4"/>
          <p:cNvSpPr>
            <a:spLocks noGrp="1"/>
          </p:cNvSpPr>
          <p:nvPr>
            <p:ph type="ftr" sz="quarter" idx="3"/>
          </p:nvPr>
        </p:nvSpPr>
        <p:spPr>
          <a:xfrm>
            <a:off x="5008285" y="9909729"/>
            <a:ext cx="5102781" cy="569240"/>
          </a:xfrm>
          <a:prstGeom prst="rect">
            <a:avLst/>
          </a:prstGeom>
        </p:spPr>
        <p:txBody>
          <a:bodyPr vert="horz" lIns="91440" tIns="45720" rIns="91440" bIns="45720" rtlCol="0" anchor="ctr"/>
          <a:lstStyle>
            <a:lvl1pPr algn="ctr">
              <a:defRPr sz="187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0678041" y="9909729"/>
            <a:ext cx="3401854" cy="569240"/>
          </a:xfrm>
          <a:prstGeom prst="rect">
            <a:avLst/>
          </a:prstGeom>
        </p:spPr>
        <p:txBody>
          <a:bodyPr vert="horz" lIns="91440" tIns="45720" rIns="91440" bIns="45720" rtlCol="0" anchor="ctr"/>
          <a:lstStyle>
            <a:lvl1pPr algn="r">
              <a:defRPr sz="1870">
                <a:solidFill>
                  <a:schemeClr val="tx1">
                    <a:tint val="75000"/>
                  </a:schemeClr>
                </a:solidFill>
              </a:defRPr>
            </a:lvl1pPr>
          </a:lstStyle>
          <a:p>
            <a:fld id="{22F6F66B-55E4-44D0-BC7E-C69EBD59C6B0}" type="slidenum">
              <a:rPr lang="zh-CN" altLang="en-US" smtClean="0"/>
            </a:fld>
            <a:endParaRPr lang="zh-CN" altLang="en-US"/>
          </a:p>
        </p:txBody>
      </p:sp>
      <p:pic>
        <p:nvPicPr>
          <p:cNvPr id="7" name="图片 6"/>
          <p:cNvPicPr>
            <a:picLocks noChangeAspect="1"/>
          </p:cNvPicPr>
          <p:nvPr userDrawn="1"/>
        </p:nvPicPr>
        <p:blipFill>
          <a:blip r:embed="rId12" cstate="print">
            <a:extLst>
              <a:ext uri="{BEBA8EAE-BF5A-486C-A8C5-ECC9F3942E4B}">
                <a14:imgProps xmlns:a14="http://schemas.microsoft.com/office/drawing/2010/main">
                  <a14:imgLayer r:embed="rId13">
                    <a14:imgEffect>
                      <a14:brightnessContrast contrast="5000"/>
                    </a14:imgEffect>
                    <a14:imgEffect>
                      <a14:sharpenSoften amount="-50000"/>
                    </a14:imgEffect>
                  </a14:imgLayer>
                </a14:imgProps>
              </a:ext>
            </a:extLst>
          </a:blip>
          <a:srcRect/>
          <a:stretch>
            <a:fillRect/>
          </a:stretch>
        </p:blipFill>
        <p:spPr bwMode="auto">
          <a:xfrm>
            <a:off x="0" y="-1"/>
            <a:ext cx="15119350" cy="11300275"/>
          </a:xfrm>
          <a:prstGeom prst="rect">
            <a:avLst/>
          </a:prstGeom>
          <a:noFill/>
          <a:ln w="9525">
            <a:noFill/>
            <a:miter lim="800000"/>
            <a:headEnd/>
            <a:tailEnd/>
          </a:ln>
          <a:effectLst/>
        </p:spPr>
      </p:pic>
      <p:pic>
        <p:nvPicPr>
          <p:cNvPr id="13" name="图片 12"/>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3795064" y="3398"/>
            <a:ext cx="1324286" cy="1208571"/>
          </a:xfrm>
          <a:prstGeom prst="rect">
            <a:avLst/>
          </a:prstGeom>
        </p:spPr>
      </p:pic>
      <p:pic>
        <p:nvPicPr>
          <p:cNvPr id="14" name="图片 13"/>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flipH="1" flipV="1">
            <a:off x="0" y="10113999"/>
            <a:ext cx="1324286" cy="120857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1424940" rtl="0" eaLnBrk="1" latinLnBrk="0" hangingPunct="1">
        <a:lnSpc>
          <a:spcPct val="90000"/>
        </a:lnSpc>
        <a:spcBef>
          <a:spcPct val="0"/>
        </a:spcBef>
        <a:buNone/>
        <a:defRPr sz="6860" kern="1200">
          <a:solidFill>
            <a:schemeClr val="tx1"/>
          </a:solidFill>
          <a:latin typeface="+mj-lt"/>
          <a:ea typeface="+mj-ea"/>
          <a:cs typeface="+mj-cs"/>
        </a:defRPr>
      </a:lvl1pPr>
    </p:titleStyle>
    <p:bodyStyle>
      <a:lvl1pPr marL="356235" indent="-356235" algn="l" defTabSz="1424940" rtl="0" eaLnBrk="1" latinLnBrk="0" hangingPunct="1">
        <a:lnSpc>
          <a:spcPct val="90000"/>
        </a:lnSpc>
        <a:spcBef>
          <a:spcPts val="1560"/>
        </a:spcBef>
        <a:buFont typeface="Arial" panose="020B0604020202020204" pitchFamily="34" charset="0"/>
        <a:buChar char="•"/>
        <a:defRPr sz="4365" kern="1200">
          <a:solidFill>
            <a:schemeClr val="tx1"/>
          </a:solidFill>
          <a:latin typeface="+mn-lt"/>
          <a:ea typeface="+mn-ea"/>
          <a:cs typeface="+mn-cs"/>
        </a:defRPr>
      </a:lvl1pPr>
      <a:lvl2pPr marL="1069340" indent="-356235" algn="l" defTabSz="1424940" rtl="0" eaLnBrk="1" latinLnBrk="0" hangingPunct="1">
        <a:lnSpc>
          <a:spcPct val="90000"/>
        </a:lnSpc>
        <a:spcBef>
          <a:spcPts val="780"/>
        </a:spcBef>
        <a:buFont typeface="Arial" panose="020B0604020202020204" pitchFamily="34" charset="0"/>
        <a:buChar char="•"/>
        <a:defRPr sz="3740" kern="1200">
          <a:solidFill>
            <a:schemeClr val="tx1"/>
          </a:solidFill>
          <a:latin typeface="+mn-lt"/>
          <a:ea typeface="+mn-ea"/>
          <a:cs typeface="+mn-cs"/>
        </a:defRPr>
      </a:lvl2pPr>
      <a:lvl3pPr marL="1781810" indent="-356235" algn="l" defTabSz="1424940" rtl="0" eaLnBrk="1" latinLnBrk="0" hangingPunct="1">
        <a:lnSpc>
          <a:spcPct val="90000"/>
        </a:lnSpc>
        <a:spcBef>
          <a:spcPts val="780"/>
        </a:spcBef>
        <a:buFont typeface="Arial" panose="020B0604020202020204" pitchFamily="34" charset="0"/>
        <a:buChar char="•"/>
        <a:defRPr sz="3120" kern="1200">
          <a:solidFill>
            <a:schemeClr val="tx1"/>
          </a:solidFill>
          <a:latin typeface="+mn-lt"/>
          <a:ea typeface="+mn-ea"/>
          <a:cs typeface="+mn-cs"/>
        </a:defRPr>
      </a:lvl3pPr>
      <a:lvl4pPr marL="2494915" indent="-356235" algn="l" defTabSz="1424940"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4pPr>
      <a:lvl5pPr marL="3207385" indent="-356235" algn="l" defTabSz="1424940"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5pPr>
      <a:lvl6pPr marL="3920490" indent="-356235" algn="l" defTabSz="1424940"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6pPr>
      <a:lvl7pPr marL="4632960" indent="-356235" algn="l" defTabSz="1424940"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7pPr>
      <a:lvl8pPr marL="5346065" indent="-356235" algn="l" defTabSz="1424940"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8pPr>
      <a:lvl9pPr marL="6058535" indent="-356235" algn="l" defTabSz="1424940" rtl="0" eaLnBrk="1" latinLnBrk="0" hangingPunct="1">
        <a:lnSpc>
          <a:spcPct val="90000"/>
        </a:lnSpc>
        <a:spcBef>
          <a:spcPts val="780"/>
        </a:spcBef>
        <a:buFont typeface="Arial" panose="020B0604020202020204" pitchFamily="34" charset="0"/>
        <a:buChar char="•"/>
        <a:defRPr sz="2805" kern="1200">
          <a:solidFill>
            <a:schemeClr val="tx1"/>
          </a:solidFill>
          <a:latin typeface="+mn-lt"/>
          <a:ea typeface="+mn-ea"/>
          <a:cs typeface="+mn-cs"/>
        </a:defRPr>
      </a:lvl9pPr>
    </p:bodyStyle>
    <p:otherStyle>
      <a:defPPr>
        <a:defRPr lang="en-US"/>
      </a:defPPr>
      <a:lvl1pPr marL="0" algn="l" defTabSz="1424940" rtl="0" eaLnBrk="1" latinLnBrk="0" hangingPunct="1">
        <a:defRPr sz="2805" kern="1200">
          <a:solidFill>
            <a:schemeClr val="tx1"/>
          </a:solidFill>
          <a:latin typeface="+mn-lt"/>
          <a:ea typeface="+mn-ea"/>
          <a:cs typeface="+mn-cs"/>
        </a:defRPr>
      </a:lvl1pPr>
      <a:lvl2pPr marL="712470" algn="l" defTabSz="1424940" rtl="0" eaLnBrk="1" latinLnBrk="0" hangingPunct="1">
        <a:defRPr sz="2805" kern="1200">
          <a:solidFill>
            <a:schemeClr val="tx1"/>
          </a:solidFill>
          <a:latin typeface="+mn-lt"/>
          <a:ea typeface="+mn-ea"/>
          <a:cs typeface="+mn-cs"/>
        </a:defRPr>
      </a:lvl2pPr>
      <a:lvl3pPr marL="1425575" algn="l" defTabSz="1424940" rtl="0" eaLnBrk="1" latinLnBrk="0" hangingPunct="1">
        <a:defRPr sz="2805" kern="1200">
          <a:solidFill>
            <a:schemeClr val="tx1"/>
          </a:solidFill>
          <a:latin typeface="+mn-lt"/>
          <a:ea typeface="+mn-ea"/>
          <a:cs typeface="+mn-cs"/>
        </a:defRPr>
      </a:lvl3pPr>
      <a:lvl4pPr marL="2138045" algn="l" defTabSz="1424940" rtl="0" eaLnBrk="1" latinLnBrk="0" hangingPunct="1">
        <a:defRPr sz="2805" kern="1200">
          <a:solidFill>
            <a:schemeClr val="tx1"/>
          </a:solidFill>
          <a:latin typeface="+mn-lt"/>
          <a:ea typeface="+mn-ea"/>
          <a:cs typeface="+mn-cs"/>
        </a:defRPr>
      </a:lvl4pPr>
      <a:lvl5pPr marL="2851150" algn="l" defTabSz="1424940" rtl="0" eaLnBrk="1" latinLnBrk="0" hangingPunct="1">
        <a:defRPr sz="2805" kern="1200">
          <a:solidFill>
            <a:schemeClr val="tx1"/>
          </a:solidFill>
          <a:latin typeface="+mn-lt"/>
          <a:ea typeface="+mn-ea"/>
          <a:cs typeface="+mn-cs"/>
        </a:defRPr>
      </a:lvl5pPr>
      <a:lvl6pPr marL="3563620" algn="l" defTabSz="1424940" rtl="0" eaLnBrk="1" latinLnBrk="0" hangingPunct="1">
        <a:defRPr sz="2805" kern="1200">
          <a:solidFill>
            <a:schemeClr val="tx1"/>
          </a:solidFill>
          <a:latin typeface="+mn-lt"/>
          <a:ea typeface="+mn-ea"/>
          <a:cs typeface="+mn-cs"/>
        </a:defRPr>
      </a:lvl6pPr>
      <a:lvl7pPr marL="4276725" algn="l" defTabSz="1424940" rtl="0" eaLnBrk="1" latinLnBrk="0" hangingPunct="1">
        <a:defRPr sz="2805" kern="1200">
          <a:solidFill>
            <a:schemeClr val="tx1"/>
          </a:solidFill>
          <a:latin typeface="+mn-lt"/>
          <a:ea typeface="+mn-ea"/>
          <a:cs typeface="+mn-cs"/>
        </a:defRPr>
      </a:lvl7pPr>
      <a:lvl8pPr marL="4989195" algn="l" defTabSz="1424940" rtl="0" eaLnBrk="1" latinLnBrk="0" hangingPunct="1">
        <a:defRPr sz="2805" kern="1200">
          <a:solidFill>
            <a:schemeClr val="tx1"/>
          </a:solidFill>
          <a:latin typeface="+mn-lt"/>
          <a:ea typeface="+mn-ea"/>
          <a:cs typeface="+mn-cs"/>
        </a:defRPr>
      </a:lvl8pPr>
      <a:lvl9pPr marL="5702300" algn="l" defTabSz="1424940" rtl="0" eaLnBrk="1" latinLnBrk="0" hangingPunct="1">
        <a:defRPr sz="28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jpeg"/><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1.xml"/><Relationship Id="rId4" Type="http://schemas.openxmlformats.org/officeDocument/2006/relationships/image" Target="../media/image32.jpeg"/><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9" Type="http://schemas.openxmlformats.org/officeDocument/2006/relationships/image" Target="../media/image41.png"/><Relationship Id="rId8" Type="http://schemas.openxmlformats.org/officeDocument/2006/relationships/image" Target="../media/image40.jpeg"/><Relationship Id="rId7" Type="http://schemas.openxmlformats.org/officeDocument/2006/relationships/image" Target="../media/image39.jpeg"/><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 Id="rId3" Type="http://schemas.openxmlformats.org/officeDocument/2006/relationships/image" Target="../media/image35.jpeg"/><Relationship Id="rId2" Type="http://schemas.openxmlformats.org/officeDocument/2006/relationships/image" Target="../media/image34.jpeg"/><Relationship Id="rId15" Type="http://schemas.openxmlformats.org/officeDocument/2006/relationships/slideLayout" Target="../slideLayouts/slideLayout2.xml"/><Relationship Id="rId14" Type="http://schemas.openxmlformats.org/officeDocument/2006/relationships/image" Target="../media/image46.png"/><Relationship Id="rId13" Type="http://schemas.openxmlformats.org/officeDocument/2006/relationships/image" Target="../media/image45.png"/><Relationship Id="rId12" Type="http://schemas.openxmlformats.org/officeDocument/2006/relationships/image" Target="../media/image44.png"/><Relationship Id="rId11" Type="http://schemas.openxmlformats.org/officeDocument/2006/relationships/image" Target="../media/image43.png"/><Relationship Id="rId10" Type="http://schemas.openxmlformats.org/officeDocument/2006/relationships/image" Target="../media/image42.png"/><Relationship Id="rId1" Type="http://schemas.openxmlformats.org/officeDocument/2006/relationships/image" Target="../media/image33.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1.xml"/><Relationship Id="rId2" Type="http://schemas.openxmlformats.org/officeDocument/2006/relationships/image" Target="../media/image47.jpeg"/><Relationship Id="rId1" Type="http://schemas.openxmlformats.org/officeDocument/2006/relationships/image" Target="../media/image2.png"/></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48.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49.jpe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5.jpe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50.jpeg"/></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8.xml"/><Relationship Id="rId3" Type="http://schemas.openxmlformats.org/officeDocument/2006/relationships/slideLayout" Target="../slideLayouts/slideLayout1.xml"/><Relationship Id="rId2" Type="http://schemas.openxmlformats.org/officeDocument/2006/relationships/image" Target="../media/image2.png"/><Relationship Id="rId1" Type="http://schemas.openxmlformats.org/officeDocument/2006/relationships/image" Target="../media/image51.jpeg"/></Relationships>
</file>

<file path=ppt/slides/_rels/slide22.xml.rels><?xml version="1.0" encoding="UTF-8" standalone="yes"?>
<Relationships xmlns="http://schemas.openxmlformats.org/package/2006/relationships"><Relationship Id="rId7" Type="http://schemas.openxmlformats.org/officeDocument/2006/relationships/notesSlide" Target="../notesSlides/notesSlide19.xml"/><Relationship Id="rId6"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jpe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52.jpeg"/></Relationships>
</file>

<file path=ppt/slides/_rels/slide23.xml.rels><?xml version="1.0" encoding="UTF-8" standalone="yes"?>
<Relationships xmlns="http://schemas.openxmlformats.org/package/2006/relationships"><Relationship Id="rId8" Type="http://schemas.openxmlformats.org/officeDocument/2006/relationships/notesSlide" Target="../notesSlides/notesSlide20.xml"/><Relationship Id="rId7"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jpe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8.jpeg"/><Relationship Id="rId1" Type="http://schemas.openxmlformats.org/officeDocument/2006/relationships/image" Target="../media/image57.jpeg"/></Relationships>
</file>

<file path=ppt/slides/_rels/slide24.xml.rels><?xml version="1.0" encoding="UTF-8" standalone="yes"?>
<Relationships xmlns="http://schemas.openxmlformats.org/package/2006/relationships"><Relationship Id="rId7" Type="http://schemas.openxmlformats.org/officeDocument/2006/relationships/notesSlide" Target="../notesSlides/notesSlide21.xml"/><Relationship Id="rId6"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6.png"/><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image" Target="../media/image53.png"/></Relationships>
</file>

<file path=ppt/slides/_rels/slide25.xml.rels><?xml version="1.0" encoding="UTF-8" standalone="yes"?>
<Relationships xmlns="http://schemas.openxmlformats.org/package/2006/relationships"><Relationship Id="rId7" Type="http://schemas.openxmlformats.org/officeDocument/2006/relationships/notesSlide" Target="../notesSlides/notesSlide22.xml"/><Relationship Id="rId6" Type="http://schemas.openxmlformats.org/officeDocument/2006/relationships/slideLayout" Target="../slideLayouts/slideLayout1.xml"/><Relationship Id="rId5" Type="http://schemas.openxmlformats.org/officeDocument/2006/relationships/image" Target="../media/image60.jpeg"/><Relationship Id="rId4" Type="http://schemas.openxmlformats.org/officeDocument/2006/relationships/image" Target="../media/image56.png"/><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image" Target="../media/image53.png"/></Relationships>
</file>

<file path=ppt/slides/_rels/slide26.xml.rels><?xml version="1.0" encoding="UTF-8" standalone="yes"?>
<Relationships xmlns="http://schemas.openxmlformats.org/package/2006/relationships"><Relationship Id="rId7" Type="http://schemas.openxmlformats.org/officeDocument/2006/relationships/notesSlide" Target="../notesSlides/notesSlide23.xml"/><Relationship Id="rId6" Type="http://schemas.openxmlformats.org/officeDocument/2006/relationships/slideLayout" Target="../slideLayouts/slideLayout1.xml"/><Relationship Id="rId5" Type="http://schemas.openxmlformats.org/officeDocument/2006/relationships/image" Target="../media/image57.jpeg"/><Relationship Id="rId4" Type="http://schemas.openxmlformats.org/officeDocument/2006/relationships/image" Target="../media/image56.png"/><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image" Target="../media/image53.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56.png"/><Relationship Id="rId3" Type="http://schemas.openxmlformats.org/officeDocument/2006/relationships/image" Target="../media/image61.jpeg"/><Relationship Id="rId2" Type="http://schemas.openxmlformats.org/officeDocument/2006/relationships/image" Target="../media/image54.png"/><Relationship Id="rId1" Type="http://schemas.openxmlformats.org/officeDocument/2006/relationships/image" Target="../media/image53.png"/></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jpeg"/><Relationship Id="rId3" Type="http://schemas.openxmlformats.org/officeDocument/2006/relationships/image" Target="../media/image54.png"/><Relationship Id="rId2" Type="http://schemas.openxmlformats.org/officeDocument/2006/relationships/image" Target="../media/image64.png"/><Relationship Id="rId1" Type="http://schemas.openxmlformats.org/officeDocument/2006/relationships/image" Target="../media/image63.jpeg"/></Relationships>
</file>

<file path=ppt/slides/_rels/slide29.xml.rels><?xml version="1.0" encoding="UTF-8" standalone="yes"?>
<Relationships xmlns="http://schemas.openxmlformats.org/package/2006/relationships"><Relationship Id="rId7" Type="http://schemas.openxmlformats.org/officeDocument/2006/relationships/notesSlide" Target="../notesSlides/notesSlide26.xml"/><Relationship Id="rId6"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4.png"/><Relationship Id="rId3" Type="http://schemas.openxmlformats.org/officeDocument/2006/relationships/image" Target="../media/image53.png"/><Relationship Id="rId2" Type="http://schemas.openxmlformats.org/officeDocument/2006/relationships/image" Target="../media/image55.jpeg"/><Relationship Id="rId1" Type="http://schemas.openxmlformats.org/officeDocument/2006/relationships/image" Target="../media/image65.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image" Target="../media/image6.jpeg"/></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1.jpe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66.jpeg"/></Relationships>
</file>

<file path=ppt/slides/_rels/slide31.xml.rels><?xml version="1.0" encoding="UTF-8" standalone="yes"?>
<Relationships xmlns="http://schemas.openxmlformats.org/package/2006/relationships"><Relationship Id="rId9" Type="http://schemas.openxmlformats.org/officeDocument/2006/relationships/notesSlide" Target="../notesSlides/notesSlide28.xml"/><Relationship Id="rId8" Type="http://schemas.openxmlformats.org/officeDocument/2006/relationships/slideLayout" Target="../slideLayouts/slideLayout1.xml"/><Relationship Id="rId7" Type="http://schemas.openxmlformats.org/officeDocument/2006/relationships/image" Target="../media/image56.png"/><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5.jpeg"/><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image" Target="../media/image68.jpeg"/></Relationships>
</file>

<file path=ppt/slides/_rels/slide32.xml.rels><?xml version="1.0" encoding="UTF-8" standalone="yes"?>
<Relationships xmlns="http://schemas.openxmlformats.org/package/2006/relationships"><Relationship Id="rId7" Type="http://schemas.openxmlformats.org/officeDocument/2006/relationships/notesSlide" Target="../notesSlides/notesSlide29.xml"/><Relationship Id="rId6"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64.png"/><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image" Target="../media/image71.jpeg"/></Relationships>
</file>

<file path=ppt/slides/_rels/slide33.xml.rels><?xml version="1.0" encoding="UTF-8" standalone="yes"?>
<Relationships xmlns="http://schemas.openxmlformats.org/package/2006/relationships"><Relationship Id="rId7" Type="http://schemas.openxmlformats.org/officeDocument/2006/relationships/notesSlide" Target="../notesSlides/notesSlide30.xml"/><Relationship Id="rId6"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61.jpeg"/><Relationship Id="rId3" Type="http://schemas.openxmlformats.org/officeDocument/2006/relationships/image" Target="../media/image54.png"/><Relationship Id="rId2" Type="http://schemas.openxmlformats.org/officeDocument/2006/relationships/image" Target="../media/image64.png"/><Relationship Id="rId1" Type="http://schemas.openxmlformats.org/officeDocument/2006/relationships/image" Target="../media/image72.jpeg"/></Relationships>
</file>

<file path=ppt/slides/_rels/slide34.xml.rels><?xml version="1.0" encoding="UTF-8" standalone="yes"?>
<Relationships xmlns="http://schemas.openxmlformats.org/package/2006/relationships"><Relationship Id="rId7" Type="http://schemas.openxmlformats.org/officeDocument/2006/relationships/notesSlide" Target="../notesSlides/notesSlide31.xml"/><Relationship Id="rId6"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55.jpeg"/><Relationship Id="rId3" Type="http://schemas.openxmlformats.org/officeDocument/2006/relationships/image" Target="../media/image54.png"/><Relationship Id="rId2" Type="http://schemas.openxmlformats.org/officeDocument/2006/relationships/image" Target="../media/image64.png"/><Relationship Id="rId1" Type="http://schemas.openxmlformats.org/officeDocument/2006/relationships/image" Target="../media/image73.jpeg"/></Relationships>
</file>

<file path=ppt/slides/_rels/slide35.xml.rels><?xml version="1.0" encoding="UTF-8" standalone="yes"?>
<Relationships xmlns="http://schemas.openxmlformats.org/package/2006/relationships"><Relationship Id="rId7" Type="http://schemas.openxmlformats.org/officeDocument/2006/relationships/notesSlide" Target="../notesSlides/notesSlide32.xml"/><Relationship Id="rId6" Type="http://schemas.openxmlformats.org/officeDocument/2006/relationships/slideLayout" Target="../slideLayouts/slideLayout1.xml"/><Relationship Id="rId5" Type="http://schemas.openxmlformats.org/officeDocument/2006/relationships/image" Target="../media/image74.jpeg"/><Relationship Id="rId4" Type="http://schemas.openxmlformats.org/officeDocument/2006/relationships/image" Target="../media/image56.png"/><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image" Target="../media/image64.png"/></Relationships>
</file>

<file path=ppt/slides/_rels/slide36.xml.rels><?xml version="1.0" encoding="UTF-8" standalone="yes"?>
<Relationships xmlns="http://schemas.openxmlformats.org/package/2006/relationships"><Relationship Id="rId7" Type="http://schemas.openxmlformats.org/officeDocument/2006/relationships/notesSlide" Target="../notesSlides/notesSlide33.xml"/><Relationship Id="rId6" Type="http://schemas.openxmlformats.org/officeDocument/2006/relationships/slideLayout" Target="../slideLayouts/slideLayout1.xml"/><Relationship Id="rId5" Type="http://schemas.openxmlformats.org/officeDocument/2006/relationships/image" Target="../media/image56.png"/><Relationship Id="rId4" Type="http://schemas.openxmlformats.org/officeDocument/2006/relationships/image" Target="../media/image64.png"/><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image" Target="../media/image75.jpeg"/></Relationships>
</file>

<file path=ppt/slides/_rels/slide37.xml.rels><?xml version="1.0" encoding="UTF-8" standalone="yes"?>
<Relationships xmlns="http://schemas.openxmlformats.org/package/2006/relationships"><Relationship Id="rId7" Type="http://schemas.openxmlformats.org/officeDocument/2006/relationships/notesSlide" Target="../notesSlides/notesSlide34.xml"/><Relationship Id="rId6" Type="http://schemas.openxmlformats.org/officeDocument/2006/relationships/slideLayout" Target="../slideLayouts/slideLayout1.xml"/><Relationship Id="rId5" Type="http://schemas.openxmlformats.org/officeDocument/2006/relationships/image" Target="../media/image67.png"/><Relationship Id="rId4" Type="http://schemas.openxmlformats.org/officeDocument/2006/relationships/image" Target="../media/image64.png"/><Relationship Id="rId3" Type="http://schemas.openxmlformats.org/officeDocument/2006/relationships/image" Target="../media/image76.jpeg"/><Relationship Id="rId2" Type="http://schemas.openxmlformats.org/officeDocument/2006/relationships/image" Target="../media/image79.png"/><Relationship Id="rId1" Type="http://schemas.openxmlformats.org/officeDocument/2006/relationships/image" Target="../media/image78.jpeg"/></Relationships>
</file>

<file path=ppt/slides/_rels/slide38.xml.rels><?xml version="1.0" encoding="UTF-8" standalone="yes"?>
<Relationships xmlns="http://schemas.openxmlformats.org/package/2006/relationships"><Relationship Id="rId6" Type="http://schemas.openxmlformats.org/officeDocument/2006/relationships/notesSlide" Target="../notesSlides/notesSlide35.xml"/><Relationship Id="rId5" Type="http://schemas.openxmlformats.org/officeDocument/2006/relationships/slideLayout" Target="../slideLayouts/slideLayout1.xml"/><Relationship Id="rId4" Type="http://schemas.openxmlformats.org/officeDocument/2006/relationships/image" Target="../media/image82.jpeg"/><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image" Target="../media/image67.png"/></Relationships>
</file>

<file path=ppt/slides/_rels/slide39.xml.rels><?xml version="1.0" encoding="UTF-8" standalone="yes"?>
<Relationships xmlns="http://schemas.openxmlformats.org/package/2006/relationships"><Relationship Id="rId7" Type="http://schemas.openxmlformats.org/officeDocument/2006/relationships/notesSlide" Target="../notesSlides/notesSlide36.xml"/><Relationship Id="rId6"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jpeg"/><Relationship Id="rId3" Type="http://schemas.openxmlformats.org/officeDocument/2006/relationships/image" Target="../media/image81.jpeg"/><Relationship Id="rId2" Type="http://schemas.openxmlformats.org/officeDocument/2006/relationships/image" Target="../media/image84.jpeg"/><Relationship Id="rId1" Type="http://schemas.openxmlformats.org/officeDocument/2006/relationships/image" Target="../media/image83.jpeg"/></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image" Target="../media/image7.jpeg"/></Relationships>
</file>

<file path=ppt/slides/_rels/slide40.xml.rels><?xml version="1.0" encoding="UTF-8" standalone="yes"?>
<Relationships xmlns="http://schemas.openxmlformats.org/package/2006/relationships"><Relationship Id="rId7" Type="http://schemas.openxmlformats.org/officeDocument/2006/relationships/notesSlide" Target="../notesSlides/notesSlide37.xml"/><Relationship Id="rId6" Type="http://schemas.openxmlformats.org/officeDocument/2006/relationships/slideLayout" Target="../slideLayouts/slideLayout1.xml"/><Relationship Id="rId5" Type="http://schemas.openxmlformats.org/officeDocument/2006/relationships/image" Target="../media/image86.png"/><Relationship Id="rId4" Type="http://schemas.openxmlformats.org/officeDocument/2006/relationships/image" Target="../media/image85.jpeg"/><Relationship Id="rId3" Type="http://schemas.openxmlformats.org/officeDocument/2006/relationships/image" Target="../media/image88.jpeg"/><Relationship Id="rId2" Type="http://schemas.openxmlformats.org/officeDocument/2006/relationships/image" Target="../media/image81.jpeg"/><Relationship Id="rId1" Type="http://schemas.openxmlformats.org/officeDocument/2006/relationships/image" Target="../media/image87.jpeg"/></Relationships>
</file>

<file path=ppt/slides/_rels/slide41.xml.rels><?xml version="1.0" encoding="UTF-8" standalone="yes"?>
<Relationships xmlns="http://schemas.openxmlformats.org/package/2006/relationships"><Relationship Id="rId7" Type="http://schemas.openxmlformats.org/officeDocument/2006/relationships/notesSlide" Target="../notesSlides/notesSlide38.xml"/><Relationship Id="rId6" Type="http://schemas.openxmlformats.org/officeDocument/2006/relationships/slideLayout" Target="../slideLayouts/slideLayout1.xml"/><Relationship Id="rId5" Type="http://schemas.openxmlformats.org/officeDocument/2006/relationships/image" Target="../media/image90.png"/><Relationship Id="rId4" Type="http://schemas.openxmlformats.org/officeDocument/2006/relationships/image" Target="../media/image54.png"/><Relationship Id="rId3" Type="http://schemas.openxmlformats.org/officeDocument/2006/relationships/image" Target="../media/image80.jpeg"/><Relationship Id="rId2" Type="http://schemas.openxmlformats.org/officeDocument/2006/relationships/image" Target="../media/image55.jpeg"/><Relationship Id="rId1" Type="http://schemas.openxmlformats.org/officeDocument/2006/relationships/image" Target="../media/image89.jpeg"/></Relationships>
</file>

<file path=ppt/slides/_rels/slide42.xml.rels><?xml version="1.0" encoding="UTF-8" standalone="yes"?>
<Relationships xmlns="http://schemas.openxmlformats.org/package/2006/relationships"><Relationship Id="rId6" Type="http://schemas.openxmlformats.org/officeDocument/2006/relationships/notesSlide" Target="../notesSlides/notesSlide39.xml"/><Relationship Id="rId5" Type="http://schemas.openxmlformats.org/officeDocument/2006/relationships/slideLayout" Target="../slideLayouts/slideLayout1.xml"/><Relationship Id="rId4" Type="http://schemas.openxmlformats.org/officeDocument/2006/relationships/image" Target="../media/image92.png"/><Relationship Id="rId3"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image" Target="../media/image91.jpeg"/></Relationships>
</file>

<file path=ppt/slides/_rels/slide43.xml.rels><?xml version="1.0" encoding="UTF-8" standalone="yes"?>
<Relationships xmlns="http://schemas.openxmlformats.org/package/2006/relationships"><Relationship Id="rId7" Type="http://schemas.openxmlformats.org/officeDocument/2006/relationships/notesSlide" Target="../notesSlides/notesSlide40.xml"/><Relationship Id="rId6"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64.png"/><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image" Target="../media/image93.jpeg"/></Relationships>
</file>

<file path=ppt/slides/_rels/slide44.xml.rels><?xml version="1.0" encoding="UTF-8" standalone="yes"?>
<Relationships xmlns="http://schemas.openxmlformats.org/package/2006/relationships"><Relationship Id="rId7" Type="http://schemas.openxmlformats.org/officeDocument/2006/relationships/notesSlide" Target="../notesSlides/notesSlide41.xml"/><Relationship Id="rId6" Type="http://schemas.openxmlformats.org/officeDocument/2006/relationships/slideLayout" Target="../slideLayouts/slideLayout1.xml"/><Relationship Id="rId5" Type="http://schemas.openxmlformats.org/officeDocument/2006/relationships/image" Target="../media/image92.png"/><Relationship Id="rId4" Type="http://schemas.openxmlformats.org/officeDocument/2006/relationships/image" Target="../media/image64.png"/><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image" Target="../media/image94.jpeg"/></Relationships>
</file>

<file path=ppt/slides/_rels/slide45.xml.rels><?xml version="1.0" encoding="UTF-8" standalone="yes"?>
<Relationships xmlns="http://schemas.openxmlformats.org/package/2006/relationships"><Relationship Id="rId7" Type="http://schemas.openxmlformats.org/officeDocument/2006/relationships/notesSlide" Target="../notesSlides/notesSlide42.xml"/><Relationship Id="rId6" Type="http://schemas.openxmlformats.org/officeDocument/2006/relationships/slideLayout" Target="../slideLayouts/slideLayout1.xml"/><Relationship Id="rId5" Type="http://schemas.openxmlformats.org/officeDocument/2006/relationships/image" Target="../media/image95.jpeg"/><Relationship Id="rId4" Type="http://schemas.openxmlformats.org/officeDocument/2006/relationships/image" Target="../media/image92.png"/><Relationship Id="rId3" Type="http://schemas.openxmlformats.org/officeDocument/2006/relationships/image" Target="../media/image64.png"/><Relationship Id="rId2" Type="http://schemas.openxmlformats.org/officeDocument/2006/relationships/image" Target="../media/image54.png"/><Relationship Id="rId1" Type="http://schemas.openxmlformats.org/officeDocument/2006/relationships/image" Target="../media/image55.jpeg"/></Relationships>
</file>

<file path=ppt/slides/_rels/slide46.xml.rels><?xml version="1.0" encoding="UTF-8" standalone="yes"?>
<Relationships xmlns="http://schemas.openxmlformats.org/package/2006/relationships"><Relationship Id="rId8" Type="http://schemas.openxmlformats.org/officeDocument/2006/relationships/notesSlide" Target="../notesSlides/notesSlide43.xml"/><Relationship Id="rId7" Type="http://schemas.openxmlformats.org/officeDocument/2006/relationships/slideLayout" Target="../slideLayouts/slideLayout1.xml"/><Relationship Id="rId6" Type="http://schemas.openxmlformats.org/officeDocument/2006/relationships/image" Target="../media/image97.jpeg"/><Relationship Id="rId5" Type="http://schemas.openxmlformats.org/officeDocument/2006/relationships/image" Target="../media/image92.png"/><Relationship Id="rId4" Type="http://schemas.openxmlformats.org/officeDocument/2006/relationships/image" Target="../media/image64.png"/><Relationship Id="rId3" Type="http://schemas.openxmlformats.org/officeDocument/2006/relationships/image" Target="../media/image54.png"/><Relationship Id="rId2" Type="http://schemas.openxmlformats.org/officeDocument/2006/relationships/image" Target="../media/image55.jpeg"/><Relationship Id="rId1" Type="http://schemas.openxmlformats.org/officeDocument/2006/relationships/image" Target="../media/image96.jpeg"/></Relationships>
</file>

<file path=ppt/slides/_rels/slide47.xml.rels><?xml version="1.0" encoding="UTF-8" standalone="yes"?>
<Relationships xmlns="http://schemas.openxmlformats.org/package/2006/relationships"><Relationship Id="rId7" Type="http://schemas.openxmlformats.org/officeDocument/2006/relationships/notesSlide" Target="../notesSlides/notesSlide44.xml"/><Relationship Id="rId6"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81.jpeg"/><Relationship Id="rId3" Type="http://schemas.openxmlformats.org/officeDocument/2006/relationships/image" Target="../media/image80.jpeg"/><Relationship Id="rId2" Type="http://schemas.openxmlformats.org/officeDocument/2006/relationships/image" Target="../media/image55.jpeg"/><Relationship Id="rId1" Type="http://schemas.openxmlformats.org/officeDocument/2006/relationships/image" Target="../media/image98.jpeg"/></Relationships>
</file>

<file path=ppt/slides/_rels/slide48.xml.rels><?xml version="1.0" encoding="UTF-8" standalone="yes"?>
<Relationships xmlns="http://schemas.openxmlformats.org/package/2006/relationships"><Relationship Id="rId7" Type="http://schemas.openxmlformats.org/officeDocument/2006/relationships/notesSlide" Target="../notesSlides/notesSlide45.xml"/><Relationship Id="rId6"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81.jpeg"/><Relationship Id="rId3" Type="http://schemas.openxmlformats.org/officeDocument/2006/relationships/image" Target="../media/image80.jpeg"/><Relationship Id="rId2" Type="http://schemas.openxmlformats.org/officeDocument/2006/relationships/image" Target="../media/image55.jpeg"/><Relationship Id="rId1" Type="http://schemas.openxmlformats.org/officeDocument/2006/relationships/image" Target="../media/image100.jpeg"/></Relationships>
</file>

<file path=ppt/slides/_rels/slide49.xml.rels><?xml version="1.0" encoding="UTF-8" standalone="yes"?>
<Relationships xmlns="http://schemas.openxmlformats.org/package/2006/relationships"><Relationship Id="rId7" Type="http://schemas.openxmlformats.org/officeDocument/2006/relationships/notesSlide" Target="../notesSlides/notesSlide46.xml"/><Relationship Id="rId6" Type="http://schemas.openxmlformats.org/officeDocument/2006/relationships/slideLayout" Target="../slideLayouts/slideLayout1.xml"/><Relationship Id="rId5" Type="http://schemas.openxmlformats.org/officeDocument/2006/relationships/image" Target="../media/image99.png"/><Relationship Id="rId4" Type="http://schemas.openxmlformats.org/officeDocument/2006/relationships/image" Target="../media/image81.jpeg"/><Relationship Id="rId3" Type="http://schemas.openxmlformats.org/officeDocument/2006/relationships/image" Target="../media/image80.jpeg"/><Relationship Id="rId2" Type="http://schemas.openxmlformats.org/officeDocument/2006/relationships/image" Target="../media/image55.jpeg"/><Relationship Id="rId1" Type="http://schemas.openxmlformats.org/officeDocument/2006/relationships/image" Target="../media/image101.jpeg"/></Relationships>
</file>

<file path=ppt/slides/_rels/slide5.xml.rels><?xml version="1.0" encoding="UTF-8" standalone="yes"?>
<Relationships xmlns="http://schemas.openxmlformats.org/package/2006/relationships"><Relationship Id="rId9" Type="http://schemas.openxmlformats.org/officeDocument/2006/relationships/image" Target="../media/image18.jpeg"/><Relationship Id="rId8" Type="http://schemas.openxmlformats.org/officeDocument/2006/relationships/image" Target="../media/image17.jpeg"/><Relationship Id="rId7" Type="http://schemas.openxmlformats.org/officeDocument/2006/relationships/image" Target="../media/image16.jpeg"/><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 Id="rId3" Type="http://schemas.openxmlformats.org/officeDocument/2006/relationships/image" Target="../media/image12.jpeg"/><Relationship Id="rId2" Type="http://schemas.openxmlformats.org/officeDocument/2006/relationships/image" Target="../media/image11.jpeg"/><Relationship Id="rId11" Type="http://schemas.openxmlformats.org/officeDocument/2006/relationships/notesSlide" Target="../notesSlides/notesSlide3.xml"/><Relationship Id="rId10" Type="http://schemas.openxmlformats.org/officeDocument/2006/relationships/slideLayout" Target="../slideLayouts/slideLayout1.xml"/><Relationship Id="rId1" Type="http://schemas.openxmlformats.org/officeDocument/2006/relationships/image" Target="../media/image10.jpeg"/></Relationships>
</file>

<file path=ppt/slides/_rels/slide50.xml.rels><?xml version="1.0" encoding="UTF-8" standalone="yes"?>
<Relationships xmlns="http://schemas.openxmlformats.org/package/2006/relationships"><Relationship Id="rId7" Type="http://schemas.openxmlformats.org/officeDocument/2006/relationships/notesSlide" Target="../notesSlides/notesSlide47.xml"/><Relationship Id="rId6"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image" Target="../media/image80.jpeg"/><Relationship Id="rId3" Type="http://schemas.openxmlformats.org/officeDocument/2006/relationships/image" Target="../media/image81.jpeg"/><Relationship Id="rId2" Type="http://schemas.openxmlformats.org/officeDocument/2006/relationships/image" Target="../media/image103.png"/><Relationship Id="rId1" Type="http://schemas.openxmlformats.org/officeDocument/2006/relationships/image" Target="../media/image102.jpeg"/></Relationships>
</file>

<file path=ppt/slides/_rels/slide51.xml.rels><?xml version="1.0" encoding="UTF-8" standalone="yes"?>
<Relationships xmlns="http://schemas.openxmlformats.org/package/2006/relationships"><Relationship Id="rId7" Type="http://schemas.openxmlformats.org/officeDocument/2006/relationships/notesSlide" Target="../notesSlides/notesSlide48.xml"/><Relationship Id="rId6" Type="http://schemas.openxmlformats.org/officeDocument/2006/relationships/slideLayout" Target="../slideLayouts/slideLayout1.xml"/><Relationship Id="rId5" Type="http://schemas.openxmlformats.org/officeDocument/2006/relationships/image" Target="../media/image107.jpeg"/><Relationship Id="rId4" Type="http://schemas.openxmlformats.org/officeDocument/2006/relationships/image" Target="../media/image80.jpeg"/><Relationship Id="rId3" Type="http://schemas.openxmlformats.org/officeDocument/2006/relationships/image" Target="../media/image103.png"/><Relationship Id="rId2" Type="http://schemas.openxmlformats.org/officeDocument/2006/relationships/image" Target="../media/image106.png"/><Relationship Id="rId1" Type="http://schemas.openxmlformats.org/officeDocument/2006/relationships/image" Target="../media/image105.png"/></Relationships>
</file>

<file path=ppt/slides/_rels/slide52.xml.rels><?xml version="1.0" encoding="UTF-8" standalone="yes"?>
<Relationships xmlns="http://schemas.openxmlformats.org/package/2006/relationships"><Relationship Id="rId7" Type="http://schemas.openxmlformats.org/officeDocument/2006/relationships/notesSlide" Target="../notesSlides/notesSlide49.xml"/><Relationship Id="rId6" Type="http://schemas.openxmlformats.org/officeDocument/2006/relationships/slideLayout" Target="../slideLayouts/slideLayout1.xml"/><Relationship Id="rId5" Type="http://schemas.openxmlformats.org/officeDocument/2006/relationships/image" Target="../media/image111.png"/><Relationship Id="rId4" Type="http://schemas.openxmlformats.org/officeDocument/2006/relationships/image" Target="../media/image80.jpeg"/><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image" Target="../media/image108.jpeg"/></Relationships>
</file>

<file path=ppt/slides/_rels/slide53.xml.rels><?xml version="1.0" encoding="UTF-8" standalone="yes"?>
<Relationships xmlns="http://schemas.openxmlformats.org/package/2006/relationships"><Relationship Id="rId8" Type="http://schemas.openxmlformats.org/officeDocument/2006/relationships/notesSlide" Target="../notesSlides/notesSlide50.xml"/><Relationship Id="rId7" Type="http://schemas.openxmlformats.org/officeDocument/2006/relationships/slideLayout" Target="../slideLayouts/slideLayout1.xml"/><Relationship Id="rId6" Type="http://schemas.openxmlformats.org/officeDocument/2006/relationships/image" Target="../media/image90.png"/><Relationship Id="rId5" Type="http://schemas.openxmlformats.org/officeDocument/2006/relationships/image" Target="../media/image54.png"/><Relationship Id="rId4" Type="http://schemas.openxmlformats.org/officeDocument/2006/relationships/image" Target="../media/image80.jpeg"/><Relationship Id="rId3" Type="http://schemas.openxmlformats.org/officeDocument/2006/relationships/image" Target="../media/image55.jpeg"/><Relationship Id="rId2" Type="http://schemas.openxmlformats.org/officeDocument/2006/relationships/image" Target="../media/image113.jpeg"/><Relationship Id="rId1" Type="http://schemas.openxmlformats.org/officeDocument/2006/relationships/image" Target="../media/image112.jpeg"/></Relationships>
</file>

<file path=ppt/slides/_rels/slide54.xml.rels><?xml version="1.0" encoding="UTF-8" standalone="yes"?>
<Relationships xmlns="http://schemas.openxmlformats.org/package/2006/relationships"><Relationship Id="rId7" Type="http://schemas.openxmlformats.org/officeDocument/2006/relationships/notesSlide" Target="../notesSlides/notesSlide51.xml"/><Relationship Id="rId6" Type="http://schemas.openxmlformats.org/officeDocument/2006/relationships/slideLayout" Target="../slideLayouts/slideLayout1.xml"/><Relationship Id="rId5" Type="http://schemas.openxmlformats.org/officeDocument/2006/relationships/image" Target="../media/image118.jpeg"/><Relationship Id="rId4" Type="http://schemas.openxmlformats.org/officeDocument/2006/relationships/image" Target="../media/image117.jpeg"/><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image" Target="../media/image114.png"/></Relationships>
</file>

<file path=ppt/slides/_rels/slide55.xml.rels><?xml version="1.0" encoding="UTF-8" standalone="yes"?>
<Relationships xmlns="http://schemas.openxmlformats.org/package/2006/relationships"><Relationship Id="rId6" Type="http://schemas.openxmlformats.org/officeDocument/2006/relationships/notesSlide" Target="../notesSlides/notesSlide52.xml"/><Relationship Id="rId5" Type="http://schemas.openxmlformats.org/officeDocument/2006/relationships/slideLayout" Target="../slideLayouts/slideLayout1.xml"/><Relationship Id="rId4" Type="http://schemas.openxmlformats.org/officeDocument/2006/relationships/image" Target="../media/image114.png"/><Relationship Id="rId3" Type="http://schemas.openxmlformats.org/officeDocument/2006/relationships/image" Target="../media/image120.jpeg"/><Relationship Id="rId2" Type="http://schemas.openxmlformats.org/officeDocument/2006/relationships/image" Target="../media/image55.jpeg"/><Relationship Id="rId1" Type="http://schemas.openxmlformats.org/officeDocument/2006/relationships/image" Target="../media/image119.png"/></Relationships>
</file>

<file path=ppt/slides/_rels/slide56.xml.rels><?xml version="1.0" encoding="UTF-8" standalone="yes"?>
<Relationships xmlns="http://schemas.openxmlformats.org/package/2006/relationships"><Relationship Id="rId7" Type="http://schemas.openxmlformats.org/officeDocument/2006/relationships/notesSlide" Target="../notesSlides/notesSlide53.xml"/><Relationship Id="rId6" Type="http://schemas.openxmlformats.org/officeDocument/2006/relationships/slideLayout" Target="../slideLayouts/slideLayout1.xml"/><Relationship Id="rId5" Type="http://schemas.openxmlformats.org/officeDocument/2006/relationships/image" Target="../media/image104.png"/><Relationship Id="rId4" Type="http://schemas.openxmlformats.org/officeDocument/2006/relationships/image" Target="../media/image80.jpeg"/><Relationship Id="rId3" Type="http://schemas.openxmlformats.org/officeDocument/2006/relationships/image" Target="../media/image81.jpeg"/><Relationship Id="rId2" Type="http://schemas.openxmlformats.org/officeDocument/2006/relationships/image" Target="../media/image103.png"/><Relationship Id="rId1" Type="http://schemas.openxmlformats.org/officeDocument/2006/relationships/image" Target="../media/image121.jpeg"/></Relationships>
</file>

<file path=ppt/slides/_rels/slide57.xml.rels><?xml version="1.0" encoding="UTF-8" standalone="yes"?>
<Relationships xmlns="http://schemas.openxmlformats.org/package/2006/relationships"><Relationship Id="rId7" Type="http://schemas.openxmlformats.org/officeDocument/2006/relationships/notesSlide" Target="../notesSlides/notesSlide54.xml"/><Relationship Id="rId6" Type="http://schemas.openxmlformats.org/officeDocument/2006/relationships/slideLayout" Target="../slideLayouts/slideLayout1.xml"/><Relationship Id="rId5" Type="http://schemas.openxmlformats.org/officeDocument/2006/relationships/image" Target="../media/image103.png"/><Relationship Id="rId4" Type="http://schemas.openxmlformats.org/officeDocument/2006/relationships/image" Target="../media/image119.png"/><Relationship Id="rId3" Type="http://schemas.openxmlformats.org/officeDocument/2006/relationships/image" Target="../media/image123.jpeg"/><Relationship Id="rId2" Type="http://schemas.openxmlformats.org/officeDocument/2006/relationships/image" Target="../media/image55.jpeg"/><Relationship Id="rId1" Type="http://schemas.openxmlformats.org/officeDocument/2006/relationships/image" Target="../media/image122.jpeg"/></Relationships>
</file>

<file path=ppt/slides/_rels/slide58.xml.rels><?xml version="1.0" encoding="UTF-8" standalone="yes"?>
<Relationships xmlns="http://schemas.openxmlformats.org/package/2006/relationships"><Relationship Id="rId7" Type="http://schemas.openxmlformats.org/officeDocument/2006/relationships/notesSlide" Target="../notesSlides/notesSlide55.xml"/><Relationship Id="rId6" Type="http://schemas.openxmlformats.org/officeDocument/2006/relationships/slideLayout" Target="../slideLayouts/slideLayout1.xml"/><Relationship Id="rId5" Type="http://schemas.openxmlformats.org/officeDocument/2006/relationships/image" Target="../media/image119.png"/><Relationship Id="rId4" Type="http://schemas.openxmlformats.org/officeDocument/2006/relationships/image" Target="../media/image123.jpeg"/><Relationship Id="rId3" Type="http://schemas.openxmlformats.org/officeDocument/2006/relationships/image" Target="../media/image55.jpeg"/><Relationship Id="rId2" Type="http://schemas.openxmlformats.org/officeDocument/2006/relationships/image" Target="../media/image103.png"/><Relationship Id="rId1" Type="http://schemas.openxmlformats.org/officeDocument/2006/relationships/image" Target="../media/image124.jpeg"/></Relationships>
</file>

<file path=ppt/slides/_rels/slide59.xml.rels><?xml version="1.0" encoding="UTF-8" standalone="yes"?>
<Relationships xmlns="http://schemas.openxmlformats.org/package/2006/relationships"><Relationship Id="rId4" Type="http://schemas.openxmlformats.org/officeDocument/2006/relationships/notesSlide" Target="../notesSlides/notesSlide56.xml"/><Relationship Id="rId3" Type="http://schemas.openxmlformats.org/officeDocument/2006/relationships/slideLayout" Target="../slideLayouts/slideLayout1.xml"/><Relationship Id="rId2" Type="http://schemas.microsoft.com/office/2007/relationships/hdphoto" Target="../media/hdphoto1.wdp"/><Relationship Id="rId1" Type="http://schemas.openxmlformats.org/officeDocument/2006/relationships/image" Target="../media/image1.png"/></Relationships>
</file>

<file path=ppt/slides/_rels/slide6.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1.xml"/><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1.xml"/><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image" Target="../media/image23.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1.xml"/><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alpha val="62000"/>
          </a:schemeClr>
        </a:solidFill>
        <a:effectLst/>
      </p:bgPr>
    </p:bg>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1">
            <a:extLst>
              <a:ext uri="{28A0092B-C50C-407E-A947-70E740481C1C}">
                <a14:useLocalDpi xmlns:a14="http://schemas.microsoft.com/office/drawing/2010/main" val="0"/>
              </a:ext>
            </a:extLst>
          </a:blip>
          <a:srcRect l="5211"/>
          <a:stretch>
            <a:fillRect/>
          </a:stretch>
        </p:blipFill>
        <p:spPr>
          <a:xfrm>
            <a:off x="-19050" y="0"/>
            <a:ext cx="15138400" cy="11295806"/>
          </a:xfrm>
          <a:prstGeom prst="rect">
            <a:avLst/>
          </a:prstGeom>
        </p:spPr>
      </p:pic>
      <p:sp>
        <p:nvSpPr>
          <p:cNvPr id="9" name="文本框 8"/>
          <p:cNvSpPr txBox="1"/>
          <p:nvPr/>
        </p:nvSpPr>
        <p:spPr>
          <a:xfrm>
            <a:off x="5849326" y="2105620"/>
            <a:ext cx="8686993" cy="923330"/>
          </a:xfrm>
          <a:prstGeom prst="rect">
            <a:avLst/>
          </a:prstGeom>
          <a:noFill/>
          <a:effectLst/>
        </p:spPr>
        <p:txBody>
          <a:bodyPr wrap="none">
            <a:spAutoFit/>
          </a:bodyPr>
          <a:lstStyle/>
          <a:p>
            <a:pPr eaLnBrk="1" hangingPunct="1">
              <a:lnSpc>
                <a:spcPct val="150000"/>
              </a:lnSpc>
              <a:defRPr/>
            </a:pPr>
            <a:r>
              <a:rPr lang="zh-CN" altLang="en-US" sz="3600" spc="300" dirty="0">
                <a:solidFill>
                  <a:schemeClr val="tx1">
                    <a:lumMod val="65000"/>
                    <a:lumOff val="35000"/>
                  </a:schemeClr>
                </a:solidFill>
                <a:latin typeface="华文行楷" panose="02010800040101010101" pitchFamily="2" charset="-122"/>
                <a:ea typeface="华文行楷" panose="02010800040101010101" pitchFamily="2" charset="-122"/>
              </a:rPr>
              <a:t>宿松</a:t>
            </a:r>
            <a:r>
              <a:rPr lang="zh-CN" altLang="en-US" sz="3600" spc="300" dirty="0" smtClean="0">
                <a:solidFill>
                  <a:schemeClr val="tx1">
                    <a:lumMod val="65000"/>
                    <a:lumOff val="35000"/>
                  </a:schemeClr>
                </a:solidFill>
                <a:latin typeface="华文行楷" panose="02010800040101010101" pitchFamily="2" charset="-122"/>
                <a:ea typeface="华文行楷" panose="02010800040101010101" pitchFamily="2" charset="-122"/>
              </a:rPr>
              <a:t>县中医医院建设项目室内设计方案</a:t>
            </a:r>
            <a:endParaRPr lang="zh-CN" altLang="en-US" sz="3600" spc="300" dirty="0">
              <a:solidFill>
                <a:schemeClr val="tx1">
                  <a:lumMod val="65000"/>
                  <a:lumOff val="35000"/>
                </a:schemeClr>
              </a:solidFill>
              <a:latin typeface="华文行楷" panose="02010800040101010101" pitchFamily="2" charset="-122"/>
              <a:ea typeface="华文行楷" panose="02010800040101010101" pitchFamily="2" charset="-122"/>
            </a:endParaRPr>
          </a:p>
        </p:txBody>
      </p:sp>
      <p:sp>
        <p:nvSpPr>
          <p:cNvPr id="13" name="文本框 12"/>
          <p:cNvSpPr txBox="1"/>
          <p:nvPr/>
        </p:nvSpPr>
        <p:spPr>
          <a:xfrm>
            <a:off x="6047507" y="3041650"/>
            <a:ext cx="8512267" cy="479811"/>
          </a:xfrm>
          <a:prstGeom prst="rect">
            <a:avLst/>
          </a:prstGeom>
          <a:noFill/>
          <a:effectLst/>
        </p:spPr>
        <p:txBody>
          <a:bodyPr wrap="none">
            <a:spAutoFit/>
          </a:bodyPr>
          <a:lstStyle/>
          <a:p>
            <a:pPr eaLnBrk="1" hangingPunct="1">
              <a:lnSpc>
                <a:spcPct val="150000"/>
              </a:lnSpc>
              <a:defRPr/>
            </a:pPr>
            <a:r>
              <a:rPr lang="en-US" altLang="zh-CN" sz="2000" dirty="0" smtClean="0">
                <a:solidFill>
                  <a:srgbClr val="A27A5C"/>
                </a:solidFill>
                <a:latin typeface="方正舒体" panose="02010601030101010101" pitchFamily="2" charset="-122"/>
                <a:ea typeface="方正舒体" panose="02010601030101010101" pitchFamily="2" charset="-122"/>
              </a:rPr>
              <a:t>SUSONGXIANYIYANGZHONGXINJIANSHEXIANMUSHINEISHEJIFANGAN</a:t>
            </a:r>
            <a:endParaRPr lang="zh-CN" altLang="en-US" sz="2000" dirty="0">
              <a:solidFill>
                <a:srgbClr val="A27A5C"/>
              </a:solidFill>
              <a:latin typeface="方正舒体" panose="02010601030101010101" pitchFamily="2" charset="-122"/>
              <a:ea typeface="方正舒体" panose="02010601030101010101" pitchFamily="2" charset="-122"/>
            </a:endParaRPr>
          </a:p>
        </p:txBody>
      </p:sp>
      <p:pic>
        <p:nvPicPr>
          <p:cNvPr id="14"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93342" y="2884934"/>
            <a:ext cx="8407093" cy="36000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rotWithShape="1">
          <a:blip r:embed="rId1">
            <a:extLst>
              <a:ext uri="{28A0092B-C50C-407E-A947-70E740481C1C}">
                <a14:useLocalDpi xmlns:a14="http://schemas.microsoft.com/office/drawing/2010/main" val="0"/>
              </a:ext>
            </a:extLst>
          </a:blip>
          <a:srcRect l="-564" t="294" r="827" b="39082"/>
          <a:stretch>
            <a:fillRect/>
          </a:stretch>
        </p:blipFill>
        <p:spPr>
          <a:xfrm>
            <a:off x="4730135" y="4374971"/>
            <a:ext cx="4170558" cy="2958074"/>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cxnSp>
        <p:nvCxnSpPr>
          <p:cNvPr id="69" name="曲线连接符 68"/>
          <p:cNvCxnSpPr/>
          <p:nvPr/>
        </p:nvCxnSpPr>
        <p:spPr>
          <a:xfrm rot="5400000">
            <a:off x="10837519" y="6974233"/>
            <a:ext cx="1553028" cy="1021734"/>
          </a:xfrm>
          <a:prstGeom prst="curvedConnector3">
            <a:avLst/>
          </a:prstGeom>
          <a:ln>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曲线连接符 55"/>
          <p:cNvCxnSpPr/>
          <p:nvPr/>
        </p:nvCxnSpPr>
        <p:spPr>
          <a:xfrm rot="16200000" flipH="1">
            <a:off x="10728299" y="3805868"/>
            <a:ext cx="1553028" cy="1021734"/>
          </a:xfrm>
          <a:prstGeom prst="curvedConnector3">
            <a:avLst/>
          </a:prstGeom>
          <a:ln>
            <a:solidFill>
              <a:schemeClr val="tx1">
                <a:lumMod val="50000"/>
                <a:lumOff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 name="文本框 1"/>
          <p:cNvSpPr txBox="1"/>
          <p:nvPr/>
        </p:nvSpPr>
        <p:spPr>
          <a:xfrm>
            <a:off x="618565" y="779929"/>
            <a:ext cx="1627369" cy="523220"/>
          </a:xfrm>
          <a:prstGeom prst="rect">
            <a:avLst/>
          </a:prstGeom>
          <a:noFill/>
        </p:spPr>
        <p:txBody>
          <a:bodyPr wrap="none" rtlCol="0">
            <a:spAutoFit/>
          </a:bodyPr>
          <a:lstStyle/>
          <a:p>
            <a:r>
              <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rPr>
              <a:t>色彩运用</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34" name="文本框 33"/>
          <p:cNvSpPr txBox="1"/>
          <p:nvPr/>
        </p:nvSpPr>
        <p:spPr>
          <a:xfrm>
            <a:off x="3908722" y="5627914"/>
            <a:ext cx="889157" cy="584775"/>
          </a:xfrm>
          <a:prstGeom prst="rect">
            <a:avLst/>
          </a:prstGeom>
          <a:noFill/>
        </p:spPr>
        <p:txBody>
          <a:bodyPr wrap="square" rtlCol="0">
            <a:spAutoFit/>
          </a:bodyPr>
          <a:lstStyle/>
          <a:p>
            <a:pPr algn="ctr"/>
            <a:r>
              <a:rPr lang="zh-CN" altLang="en-US" sz="1600" b="1" dirty="0" smtClean="0">
                <a:solidFill>
                  <a:schemeClr val="tx1">
                    <a:lumMod val="65000"/>
                    <a:lumOff val="35000"/>
                  </a:schemeClr>
                </a:solidFill>
                <a:latin typeface="华文行楷" panose="02010800040101010101" pitchFamily="2" charset="-122"/>
                <a:ea typeface="华文行楷" panose="02010800040101010101" pitchFamily="2" charset="-122"/>
              </a:rPr>
              <a:t>主基色</a:t>
            </a:r>
            <a:endParaRPr lang="en-US" altLang="zh-CN" sz="1600" b="1" dirty="0" smtClean="0">
              <a:solidFill>
                <a:schemeClr val="tx1">
                  <a:lumMod val="65000"/>
                  <a:lumOff val="35000"/>
                </a:schemeClr>
              </a:solidFill>
              <a:latin typeface="华文行楷" panose="02010800040101010101" pitchFamily="2" charset="-122"/>
              <a:ea typeface="华文行楷" panose="02010800040101010101" pitchFamily="2" charset="-122"/>
            </a:endParaRPr>
          </a:p>
          <a:p>
            <a:pPr algn="ctr"/>
            <a:r>
              <a:rPr lang="zh-CN" altLang="en-US" sz="1600" b="1" dirty="0">
                <a:solidFill>
                  <a:schemeClr val="tx1">
                    <a:lumMod val="65000"/>
                    <a:lumOff val="35000"/>
                  </a:schemeClr>
                </a:solidFill>
                <a:latin typeface="华文行楷" panose="02010800040101010101" pitchFamily="2" charset="-122"/>
                <a:ea typeface="华文行楷" panose="02010800040101010101" pitchFamily="2" charset="-122"/>
              </a:rPr>
              <a:t>米色</a:t>
            </a:r>
            <a:endParaRPr lang="en-US" altLang="zh-CN" sz="1600" b="1" dirty="0" smtClean="0">
              <a:solidFill>
                <a:schemeClr val="tx1">
                  <a:lumMod val="65000"/>
                  <a:lumOff val="35000"/>
                </a:schemeClr>
              </a:solidFill>
              <a:latin typeface="华文行楷" panose="02010800040101010101" pitchFamily="2" charset="-122"/>
              <a:ea typeface="华文行楷" panose="02010800040101010101" pitchFamily="2" charset="-122"/>
            </a:endParaRPr>
          </a:p>
        </p:txBody>
      </p:sp>
      <p:sp>
        <p:nvSpPr>
          <p:cNvPr id="37" name="椭圆 36"/>
          <p:cNvSpPr/>
          <p:nvPr/>
        </p:nvSpPr>
        <p:spPr>
          <a:xfrm>
            <a:off x="7155572" y="4103431"/>
            <a:ext cx="1263631" cy="1263631"/>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latin typeface="黑体" panose="02010609060101010101" pitchFamily="49" charset="-122"/>
              <a:ea typeface="黑体" panose="02010609060101010101" pitchFamily="49" charset="-122"/>
            </a:endParaRPr>
          </a:p>
        </p:txBody>
      </p:sp>
      <p:sp>
        <p:nvSpPr>
          <p:cNvPr id="42" name="椭圆 41"/>
          <p:cNvSpPr/>
          <p:nvPr/>
        </p:nvSpPr>
        <p:spPr>
          <a:xfrm>
            <a:off x="7211169" y="6504214"/>
            <a:ext cx="1263631" cy="1263631"/>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latin typeface="黑体" panose="02010609060101010101" pitchFamily="49" charset="-122"/>
              <a:ea typeface="黑体" panose="02010609060101010101" pitchFamily="49" charset="-122"/>
            </a:endParaRPr>
          </a:p>
        </p:txBody>
      </p:sp>
      <p:sp>
        <p:nvSpPr>
          <p:cNvPr id="44" name="文本框 43"/>
          <p:cNvSpPr txBox="1"/>
          <p:nvPr/>
        </p:nvSpPr>
        <p:spPr>
          <a:xfrm>
            <a:off x="5591919" y="5554504"/>
            <a:ext cx="2413000" cy="830997"/>
          </a:xfrm>
          <a:prstGeom prst="rect">
            <a:avLst/>
          </a:prstGeom>
          <a:noFill/>
        </p:spPr>
        <p:txBody>
          <a:bodyPr wrap="square" rtlCol="0">
            <a:spAutoFit/>
          </a:bodyPr>
          <a:lstStyle/>
          <a:p>
            <a:pPr algn="ctr"/>
            <a:r>
              <a:rPr lang="zh-CN" altLang="en-US" sz="2400" b="1" dirty="0" smtClean="0">
                <a:solidFill>
                  <a:schemeClr val="bg1"/>
                </a:solidFill>
                <a:latin typeface="华文行楷" panose="02010800040101010101" pitchFamily="2" charset="-122"/>
                <a:ea typeface="华文行楷" panose="02010800040101010101" pitchFamily="2" charset="-122"/>
              </a:rPr>
              <a:t>来自自然的颜色</a:t>
            </a:r>
            <a:endParaRPr lang="en-US" altLang="zh-CN" sz="2400" b="1" dirty="0" smtClean="0">
              <a:solidFill>
                <a:schemeClr val="bg1"/>
              </a:solidFill>
              <a:latin typeface="华文行楷" panose="02010800040101010101" pitchFamily="2" charset="-122"/>
              <a:ea typeface="华文行楷" panose="02010800040101010101" pitchFamily="2" charset="-122"/>
            </a:endParaRPr>
          </a:p>
          <a:p>
            <a:pPr algn="ctr"/>
            <a:r>
              <a:rPr lang="en-US" altLang="zh-CN" sz="2400" b="1" dirty="0" smtClean="0">
                <a:solidFill>
                  <a:schemeClr val="bg1"/>
                </a:solidFill>
                <a:latin typeface="华文行楷" panose="02010800040101010101" pitchFamily="2" charset="-122"/>
                <a:ea typeface="华文行楷" panose="02010800040101010101" pitchFamily="2" charset="-122"/>
              </a:rPr>
              <a:t>Color from nature</a:t>
            </a:r>
            <a:endParaRPr lang="en-US" altLang="zh-CN" sz="2400" b="1" dirty="0" smtClean="0">
              <a:solidFill>
                <a:schemeClr val="bg1"/>
              </a:solidFill>
              <a:latin typeface="华文行楷" panose="02010800040101010101" pitchFamily="2" charset="-122"/>
              <a:ea typeface="华文行楷" panose="02010800040101010101" pitchFamily="2" charset="-122"/>
            </a:endParaRPr>
          </a:p>
        </p:txBody>
      </p:sp>
      <p:cxnSp>
        <p:nvCxnSpPr>
          <p:cNvPr id="14" name="曲线连接符 13"/>
          <p:cNvCxnSpPr/>
          <p:nvPr/>
        </p:nvCxnSpPr>
        <p:spPr>
          <a:xfrm flipV="1">
            <a:off x="3228521" y="4735246"/>
            <a:ext cx="1814132" cy="1048734"/>
          </a:xfrm>
          <a:prstGeom prst="curvedConnector3">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5" name="曲线连接符 44"/>
          <p:cNvCxnSpPr/>
          <p:nvPr/>
        </p:nvCxnSpPr>
        <p:spPr>
          <a:xfrm>
            <a:off x="3267605" y="6097812"/>
            <a:ext cx="1814132" cy="1048734"/>
          </a:xfrm>
          <a:prstGeom prst="curvedConnector3">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椭圆 26"/>
          <p:cNvSpPr/>
          <p:nvPr/>
        </p:nvSpPr>
        <p:spPr>
          <a:xfrm>
            <a:off x="993169" y="4709847"/>
            <a:ext cx="2580066" cy="2580066"/>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latin typeface="黑体" panose="02010609060101010101" pitchFamily="49" charset="-122"/>
              <a:ea typeface="黑体" panose="02010609060101010101" pitchFamily="49" charset="-122"/>
            </a:endParaRPr>
          </a:p>
        </p:txBody>
      </p:sp>
      <p:sp>
        <p:nvSpPr>
          <p:cNvPr id="46" name="文本框 45"/>
          <p:cNvSpPr txBox="1"/>
          <p:nvPr/>
        </p:nvSpPr>
        <p:spPr>
          <a:xfrm flipH="1">
            <a:off x="8554185" y="5678714"/>
            <a:ext cx="889157" cy="338554"/>
          </a:xfrm>
          <a:prstGeom prst="rect">
            <a:avLst/>
          </a:prstGeom>
          <a:noFill/>
        </p:spPr>
        <p:txBody>
          <a:bodyPr wrap="square" rtlCol="0">
            <a:spAutoFit/>
          </a:bodyPr>
          <a:lstStyle/>
          <a:p>
            <a:pPr algn="ctr"/>
            <a:r>
              <a:rPr lang="zh-CN" altLang="en-US" sz="1600" b="1" dirty="0" smtClean="0">
                <a:solidFill>
                  <a:schemeClr val="tx1">
                    <a:lumMod val="65000"/>
                    <a:lumOff val="35000"/>
                  </a:schemeClr>
                </a:solidFill>
                <a:latin typeface="华文行楷" panose="02010800040101010101" pitchFamily="2" charset="-122"/>
                <a:ea typeface="华文行楷" panose="02010800040101010101" pitchFamily="2" charset="-122"/>
              </a:rPr>
              <a:t>辅助色 </a:t>
            </a:r>
            <a:endParaRPr lang="en-US" altLang="zh-CN" sz="1600" b="1" dirty="0" smtClean="0">
              <a:solidFill>
                <a:schemeClr val="tx1">
                  <a:lumMod val="65000"/>
                  <a:lumOff val="35000"/>
                </a:schemeClr>
              </a:solidFill>
              <a:latin typeface="华文行楷" panose="02010800040101010101" pitchFamily="2" charset="-122"/>
              <a:ea typeface="华文行楷" panose="02010800040101010101" pitchFamily="2" charset="-122"/>
            </a:endParaRPr>
          </a:p>
        </p:txBody>
      </p:sp>
      <p:cxnSp>
        <p:nvCxnSpPr>
          <p:cNvPr id="47" name="曲线连接符 46"/>
          <p:cNvCxnSpPr/>
          <p:nvPr/>
        </p:nvCxnSpPr>
        <p:spPr>
          <a:xfrm rot="10800000">
            <a:off x="8389244" y="4735246"/>
            <a:ext cx="2560878" cy="943468"/>
          </a:xfrm>
          <a:prstGeom prst="curvedConnector3">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曲线连接符 47"/>
          <p:cNvCxnSpPr/>
          <p:nvPr/>
        </p:nvCxnSpPr>
        <p:spPr>
          <a:xfrm rot="10800000" flipV="1">
            <a:off x="8428327" y="6017268"/>
            <a:ext cx="2617045" cy="1129278"/>
          </a:xfrm>
          <a:prstGeom prst="curvedConnector3">
            <a:avLst/>
          </a:prstGeom>
          <a:ln>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3" name="文本框 62"/>
          <p:cNvSpPr txBox="1"/>
          <p:nvPr/>
        </p:nvSpPr>
        <p:spPr>
          <a:xfrm flipH="1">
            <a:off x="11525540" y="2529905"/>
            <a:ext cx="1358609" cy="338554"/>
          </a:xfrm>
          <a:prstGeom prst="rect">
            <a:avLst/>
          </a:prstGeom>
          <a:noFill/>
        </p:spPr>
        <p:txBody>
          <a:bodyPr wrap="square" rtlCol="0">
            <a:spAutoFit/>
          </a:bodyPr>
          <a:lstStyle/>
          <a:p>
            <a:pPr algn="ctr"/>
            <a:r>
              <a:rPr lang="zh-CN" altLang="en-US" sz="1600" b="1" dirty="0" smtClean="0">
                <a:solidFill>
                  <a:schemeClr val="tx1">
                    <a:lumMod val="65000"/>
                    <a:lumOff val="35000"/>
                  </a:schemeClr>
                </a:solidFill>
                <a:latin typeface="华文行楷" panose="02010800040101010101" pitchFamily="2" charset="-122"/>
                <a:ea typeface="华文行楷" panose="02010800040101010101" pitchFamily="2" charset="-122"/>
              </a:rPr>
              <a:t>护士站走道</a:t>
            </a:r>
            <a:endParaRPr lang="en-US" altLang="zh-CN" sz="1600" b="1" dirty="0" smtClean="0">
              <a:solidFill>
                <a:schemeClr val="tx1">
                  <a:lumMod val="65000"/>
                  <a:lumOff val="35000"/>
                </a:schemeClr>
              </a:solidFill>
              <a:latin typeface="华文行楷" panose="02010800040101010101" pitchFamily="2" charset="-122"/>
              <a:ea typeface="华文行楷" panose="02010800040101010101" pitchFamily="2" charset="-122"/>
            </a:endParaRPr>
          </a:p>
        </p:txBody>
      </p:sp>
      <p:sp>
        <p:nvSpPr>
          <p:cNvPr id="64" name="文本框 63"/>
          <p:cNvSpPr txBox="1"/>
          <p:nvPr/>
        </p:nvSpPr>
        <p:spPr>
          <a:xfrm flipH="1">
            <a:off x="12884149" y="5703015"/>
            <a:ext cx="1358609" cy="338554"/>
          </a:xfrm>
          <a:prstGeom prst="rect">
            <a:avLst/>
          </a:prstGeom>
          <a:noFill/>
        </p:spPr>
        <p:txBody>
          <a:bodyPr wrap="square" rtlCol="0">
            <a:spAutoFit/>
          </a:bodyPr>
          <a:lstStyle/>
          <a:p>
            <a:pPr algn="ctr"/>
            <a:r>
              <a:rPr lang="zh-CN" altLang="en-US" sz="1600" b="1" dirty="0" smtClean="0">
                <a:solidFill>
                  <a:schemeClr val="tx1">
                    <a:lumMod val="65000"/>
                    <a:lumOff val="35000"/>
                  </a:schemeClr>
                </a:solidFill>
                <a:latin typeface="华文行楷" panose="02010800040101010101" pitchFamily="2" charset="-122"/>
                <a:ea typeface="华文行楷" panose="02010800040101010101" pitchFamily="2" charset="-122"/>
              </a:rPr>
              <a:t>取药窗口</a:t>
            </a:r>
            <a:endParaRPr lang="en-US" altLang="zh-CN" sz="1600" b="1" dirty="0" smtClean="0">
              <a:solidFill>
                <a:schemeClr val="tx1">
                  <a:lumMod val="65000"/>
                  <a:lumOff val="35000"/>
                </a:schemeClr>
              </a:solidFill>
              <a:latin typeface="华文行楷" panose="02010800040101010101" pitchFamily="2" charset="-122"/>
              <a:ea typeface="华文行楷" panose="02010800040101010101" pitchFamily="2" charset="-122"/>
            </a:endParaRPr>
          </a:p>
        </p:txBody>
      </p:sp>
      <p:sp>
        <p:nvSpPr>
          <p:cNvPr id="65" name="文本框 64"/>
          <p:cNvSpPr txBox="1"/>
          <p:nvPr/>
        </p:nvSpPr>
        <p:spPr>
          <a:xfrm flipH="1">
            <a:off x="11834401" y="9103463"/>
            <a:ext cx="1358609" cy="338554"/>
          </a:xfrm>
          <a:prstGeom prst="rect">
            <a:avLst/>
          </a:prstGeom>
          <a:noFill/>
        </p:spPr>
        <p:txBody>
          <a:bodyPr wrap="square" rtlCol="0">
            <a:spAutoFit/>
          </a:bodyPr>
          <a:lstStyle/>
          <a:p>
            <a:pPr algn="ctr"/>
            <a:r>
              <a:rPr lang="zh-CN" altLang="en-US" sz="1600" b="1" dirty="0">
                <a:solidFill>
                  <a:schemeClr val="tx1">
                    <a:lumMod val="65000"/>
                    <a:lumOff val="35000"/>
                  </a:schemeClr>
                </a:solidFill>
                <a:latin typeface="华文行楷" panose="02010800040101010101" pitchFamily="2" charset="-122"/>
                <a:ea typeface="华文行楷" panose="02010800040101010101" pitchFamily="2" charset="-122"/>
              </a:rPr>
              <a:t>门厅</a:t>
            </a:r>
            <a:endParaRPr lang="en-US" altLang="zh-CN" sz="1600" b="1" dirty="0" smtClean="0">
              <a:solidFill>
                <a:schemeClr val="tx1">
                  <a:lumMod val="65000"/>
                  <a:lumOff val="35000"/>
                </a:schemeClr>
              </a:solidFill>
              <a:latin typeface="华文行楷" panose="02010800040101010101" pitchFamily="2" charset="-122"/>
              <a:ea typeface="华文行楷" panose="02010800040101010101" pitchFamily="2" charset="-122"/>
            </a:endParaRPr>
          </a:p>
        </p:txBody>
      </p:sp>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287867" y="1303149"/>
            <a:ext cx="2237673" cy="2237071"/>
          </a:xfrm>
          <a:prstGeom prst="ellipse">
            <a:avLst/>
          </a:prstGeom>
          <a:ln w="63500" cap="rnd">
            <a:noFill/>
          </a:ln>
          <a:effectLst/>
        </p:spPr>
      </p:pic>
      <p:sp>
        <p:nvSpPr>
          <p:cNvPr id="26" name="椭圆 25"/>
          <p:cNvSpPr/>
          <p:nvPr/>
        </p:nvSpPr>
        <p:spPr>
          <a:xfrm>
            <a:off x="4984838" y="6504214"/>
            <a:ext cx="1263631" cy="1263631"/>
          </a:xfrm>
          <a:prstGeom prst="ellipse">
            <a:avLst/>
          </a:prstGeom>
          <a:solidFill>
            <a:srgbClr val="E4D0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latin typeface="黑体" panose="02010609060101010101" pitchFamily="49" charset="-122"/>
              <a:ea typeface="黑体" panose="02010609060101010101" pitchFamily="49" charset="-122"/>
            </a:endParaRP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02020" y="4709847"/>
            <a:ext cx="2158061" cy="2030259"/>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19914" y="8208664"/>
            <a:ext cx="2119615" cy="2027898"/>
          </a:xfrm>
          <a:prstGeom prst="ellipse">
            <a:avLst/>
          </a:prstGeom>
          <a:ln w="63500" cap="rnd">
            <a:noFill/>
          </a:ln>
          <a:effectLst/>
          <a:scene3d>
            <a:camera prst="orthographicFront"/>
            <a:lightRig rig="contrasting" dir="t">
              <a:rot lat="0" lon="0" rev="3000000"/>
            </a:lightRig>
          </a:scene3d>
          <a:sp3d contourW="7620">
            <a:bevelT w="95250" h="31750"/>
            <a:contourClr>
              <a:srgbClr val="333333"/>
            </a:contourClr>
          </a:sp3d>
        </p:spPr>
      </p:pic>
      <p:sp>
        <p:nvSpPr>
          <p:cNvPr id="35" name="椭圆 34"/>
          <p:cNvSpPr/>
          <p:nvPr/>
        </p:nvSpPr>
        <p:spPr>
          <a:xfrm>
            <a:off x="4987057" y="4103431"/>
            <a:ext cx="1263631" cy="1263631"/>
          </a:xfrm>
          <a:prstGeom prst="ellipse">
            <a:avLst/>
          </a:prstGeom>
          <a:solidFill>
            <a:srgbClr val="996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b="1" dirty="0">
              <a:latin typeface="黑体" panose="02010609060101010101" pitchFamily="49" charset="-122"/>
              <a:ea typeface="黑体" panose="02010609060101010101" pitchFamily="49" charset="-122"/>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8565" y="818029"/>
            <a:ext cx="1988045" cy="523220"/>
          </a:xfrm>
          <a:prstGeom prst="rect">
            <a:avLst/>
          </a:prstGeom>
          <a:noFill/>
        </p:spPr>
        <p:txBody>
          <a:bodyPr wrap="none" rtlCol="0">
            <a:spAutoFit/>
          </a:bodyPr>
          <a:lstStyle/>
          <a:p>
            <a:r>
              <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rPr>
              <a:t>合理化建议</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8" name="文本框 27"/>
          <p:cNvSpPr txBox="1"/>
          <p:nvPr/>
        </p:nvSpPr>
        <p:spPr>
          <a:xfrm>
            <a:off x="965947" y="2289353"/>
            <a:ext cx="12959603" cy="5632311"/>
          </a:xfrm>
          <a:prstGeom prst="rect">
            <a:avLst/>
          </a:prstGeom>
          <a:noFill/>
        </p:spPr>
        <p:txBody>
          <a:bodyPr wrap="square" rtlCol="0">
            <a:spAutoFit/>
          </a:bodyPr>
          <a:lstStyle/>
          <a:p>
            <a:pPr marL="285750" indent="-285750">
              <a:lnSpc>
                <a:spcPct val="200000"/>
              </a:lnSpc>
              <a:buFont typeface="Wingdings" panose="05000000000000000000" pitchFamily="2" charset="2"/>
              <a:buChar char="n"/>
            </a:pPr>
            <a:r>
              <a:rPr lang="zh-CN" altLang="en-US" sz="2000" dirty="0" smtClean="0">
                <a:latin typeface="华文行楷" panose="02010800040101010101" pitchFamily="2" charset="-122"/>
                <a:ea typeface="华文行楷" panose="02010800040101010101" pitchFamily="2" charset="-122"/>
              </a:rPr>
              <a:t>       本次设计充分体现先进、适用、经济、美观、环保且便于施工及维护保养的设计理念，通过对医院规范的了解，设计中材料选用耐用、耐污及环保；灯光设计布局合理并力争做到节能，色彩明快并应充分考虑不同科室色彩对病人的心理影响。</a:t>
            </a:r>
            <a:endParaRPr lang="zh-CN" altLang="en-US" sz="2000" dirty="0" smtClean="0">
              <a:latin typeface="华文行楷" panose="02010800040101010101" pitchFamily="2" charset="-122"/>
              <a:ea typeface="华文行楷" panose="02010800040101010101" pitchFamily="2" charset="-122"/>
            </a:endParaRPr>
          </a:p>
          <a:p>
            <a:pPr marL="285750" indent="-285750">
              <a:lnSpc>
                <a:spcPct val="200000"/>
              </a:lnSpc>
              <a:buFont typeface="Wingdings" panose="05000000000000000000" pitchFamily="2" charset="2"/>
              <a:buChar char="n"/>
            </a:pPr>
            <a:r>
              <a:rPr lang="zh-CN" altLang="en-US" sz="2000" dirty="0" smtClean="0">
                <a:latin typeface="华文行楷" panose="02010800040101010101" pitchFamily="2" charset="-122"/>
                <a:ea typeface="华文行楷" panose="02010800040101010101" pitchFamily="2" charset="-122"/>
              </a:rPr>
              <a:t>       通过对项目的综合分析及医疗系统的特殊定位，我们的主要设计思路定义为“温馨舒适、简洁大方”充分的考虑了医疗行业的特点和病人对治疗环境的舒心感受。给病人以家的感觉，缓解其紧张的心理感受，以达到最好的治疗效果。同时从材料、灯光、装饰整合、节能减排等多个方面进行了全面的协调，以达到实用、舒适、美观、经济的装饰设计目的。在方案的设计过程中，我们对这个装饰综合布线，管道，消防等隐蔽工程都做了统一的规划整合，如空调风口的整合，灯具的规划，实用性的处理等。节能方面我们按照国际的节能要求，通过科学的照明设计，利用高效、安全、优质的照明电器产品，创造出一个舒适、经济的照明环境。</a:t>
            </a:r>
            <a:endParaRPr lang="zh-CN" altLang="en-US" sz="2000" dirty="0" smtClean="0">
              <a:latin typeface="华文行楷" panose="02010800040101010101" pitchFamily="2" charset="-122"/>
              <a:ea typeface="华文行楷" panose="02010800040101010101" pitchFamily="2" charset="-122"/>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8565" y="779929"/>
            <a:ext cx="1627369" cy="523220"/>
          </a:xfrm>
          <a:prstGeom prst="rect">
            <a:avLst/>
          </a:prstGeom>
          <a:noFill/>
        </p:spPr>
        <p:txBody>
          <a:bodyPr wrap="none" rtlCol="0">
            <a:spAutoFit/>
          </a:bodyPr>
          <a:lstStyle/>
          <a:p>
            <a:r>
              <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rPr>
              <a:t>节能环保</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8" name="文本框 7"/>
          <p:cNvSpPr txBox="1"/>
          <p:nvPr/>
        </p:nvSpPr>
        <p:spPr>
          <a:xfrm>
            <a:off x="976992" y="2111331"/>
            <a:ext cx="13081908" cy="6863417"/>
          </a:xfrm>
          <a:prstGeom prst="rect">
            <a:avLst/>
          </a:prstGeom>
          <a:noFill/>
        </p:spPr>
        <p:txBody>
          <a:bodyPr wrap="square" rtlCol="0">
            <a:spAutoFit/>
          </a:bodyPr>
          <a:lstStyle>
            <a:defPPr>
              <a:defRPr lang="zh-CN"/>
            </a:defPPr>
            <a:lvl1pPr>
              <a:defRPr sz="2800" b="1">
                <a:solidFill>
                  <a:srgbClr val="879D1B"/>
                </a:solidFill>
                <a:latin typeface="隶书" panose="02010509060101010101" pitchFamily="49" charset="-122"/>
                <a:ea typeface="隶书" panose="02010509060101010101" pitchFamily="49" charset="-122"/>
              </a:defRPr>
            </a:lvl1pPr>
          </a:lstStyle>
          <a:p>
            <a:pPr indent="-457200">
              <a:lnSpc>
                <a:spcPct val="200000"/>
              </a:lnSpc>
              <a:buFont typeface="Wingdings" panose="05000000000000000000" pitchFamily="2" charset="2"/>
              <a:buChar char="n"/>
            </a:pPr>
            <a:r>
              <a:rPr lang="zh-CN" altLang="en-US" sz="2000" b="0" dirty="0">
                <a:solidFill>
                  <a:schemeClr val="tx1"/>
                </a:solidFill>
                <a:latin typeface="华文行楷" panose="02010800040101010101" pitchFamily="2" charset="-122"/>
                <a:ea typeface="华文行楷" panose="02010800040101010101" pitchFamily="2" charset="-122"/>
              </a:rPr>
              <a:t>设计方案依据</a:t>
            </a:r>
            <a:r>
              <a:rPr lang="en-US" altLang="zh-CN" sz="2000" b="0" dirty="0">
                <a:solidFill>
                  <a:schemeClr val="tx1"/>
                </a:solidFill>
                <a:latin typeface="华文行楷" panose="02010800040101010101" pitchFamily="2" charset="-122"/>
                <a:ea typeface="华文行楷" panose="02010800040101010101" pitchFamily="2" charset="-122"/>
              </a:rPr>
              <a:t>《</a:t>
            </a:r>
            <a:r>
              <a:rPr lang="zh-CN" altLang="en-US" sz="2000" b="0" dirty="0">
                <a:solidFill>
                  <a:schemeClr val="tx1"/>
                </a:solidFill>
                <a:latin typeface="华文行楷" panose="02010800040101010101" pitchFamily="2" charset="-122"/>
                <a:ea typeface="华文行楷" panose="02010800040101010101" pitchFamily="2" charset="-122"/>
              </a:rPr>
              <a:t>绿色建筑评价标准</a:t>
            </a:r>
            <a:r>
              <a:rPr lang="en-US" altLang="zh-CN" sz="2000" b="0" dirty="0">
                <a:solidFill>
                  <a:schemeClr val="tx1"/>
                </a:solidFill>
                <a:latin typeface="华文行楷" panose="02010800040101010101" pitchFamily="2" charset="-122"/>
                <a:ea typeface="华文行楷" panose="02010800040101010101" pitchFamily="2" charset="-122"/>
              </a:rPr>
              <a:t>》GB/T50378-2014</a:t>
            </a:r>
            <a:r>
              <a:rPr lang="zh-CN" altLang="en-US" sz="2000" b="0" dirty="0">
                <a:solidFill>
                  <a:schemeClr val="tx1"/>
                </a:solidFill>
                <a:latin typeface="华文行楷" panose="02010800040101010101" pitchFamily="2" charset="-122"/>
                <a:ea typeface="华文行楷" panose="02010800040101010101" pitchFamily="2" charset="-122"/>
              </a:rPr>
              <a:t>、</a:t>
            </a:r>
            <a:r>
              <a:rPr lang="en-US" altLang="zh-CN" sz="2000" b="0" dirty="0">
                <a:solidFill>
                  <a:schemeClr val="tx1"/>
                </a:solidFill>
                <a:latin typeface="华文行楷" panose="02010800040101010101" pitchFamily="2" charset="-122"/>
                <a:ea typeface="华文行楷" panose="02010800040101010101" pitchFamily="2" charset="-122"/>
              </a:rPr>
              <a:t>《</a:t>
            </a:r>
            <a:r>
              <a:rPr lang="zh-CN" altLang="en-US" sz="2000" b="0" dirty="0">
                <a:solidFill>
                  <a:schemeClr val="tx1"/>
                </a:solidFill>
                <a:latin typeface="华文行楷" panose="02010800040101010101" pitchFamily="2" charset="-122"/>
                <a:ea typeface="华文行楷" panose="02010800040101010101" pitchFamily="2" charset="-122"/>
              </a:rPr>
              <a:t>公共建筑节能设计标准</a:t>
            </a:r>
            <a:r>
              <a:rPr lang="en-US" altLang="zh-CN" sz="2000" b="0" dirty="0">
                <a:solidFill>
                  <a:schemeClr val="tx1"/>
                </a:solidFill>
                <a:latin typeface="华文行楷" panose="02010800040101010101" pitchFamily="2" charset="-122"/>
                <a:ea typeface="华文行楷" panose="02010800040101010101" pitchFamily="2" charset="-122"/>
              </a:rPr>
              <a:t>》GB50189/2015</a:t>
            </a:r>
            <a:r>
              <a:rPr lang="zh-CN" altLang="en-US" sz="2000" b="0" dirty="0">
                <a:solidFill>
                  <a:schemeClr val="tx1"/>
                </a:solidFill>
                <a:latin typeface="华文行楷" panose="02010800040101010101" pitchFamily="2" charset="-122"/>
                <a:ea typeface="华文行楷" panose="02010800040101010101" pitchFamily="2" charset="-122"/>
              </a:rPr>
              <a:t>、</a:t>
            </a:r>
            <a:r>
              <a:rPr lang="en-US" altLang="zh-CN" sz="2000" b="0" dirty="0">
                <a:solidFill>
                  <a:schemeClr val="tx1"/>
                </a:solidFill>
                <a:latin typeface="华文行楷" panose="02010800040101010101" pitchFamily="2" charset="-122"/>
                <a:ea typeface="华文行楷" panose="02010800040101010101" pitchFamily="2" charset="-122"/>
              </a:rPr>
              <a:t>《</a:t>
            </a:r>
            <a:r>
              <a:rPr lang="zh-CN" altLang="en-US" sz="2000" b="0" dirty="0">
                <a:solidFill>
                  <a:schemeClr val="tx1"/>
                </a:solidFill>
                <a:latin typeface="华文行楷" panose="02010800040101010101" pitchFamily="2" charset="-122"/>
                <a:ea typeface="华文行楷" panose="02010800040101010101" pitchFamily="2" charset="-122"/>
              </a:rPr>
              <a:t>低能耗居住建筑节能设计标准</a:t>
            </a:r>
            <a:r>
              <a:rPr lang="en-US" altLang="zh-CN" sz="2000" b="0" dirty="0">
                <a:solidFill>
                  <a:schemeClr val="tx1"/>
                </a:solidFill>
                <a:latin typeface="华文行楷" panose="02010800040101010101" pitchFamily="2" charset="-122"/>
                <a:ea typeface="华文行楷" panose="02010800040101010101" pitchFamily="2" charset="-122"/>
              </a:rPr>
              <a:t>》DB42/T 559-2013</a:t>
            </a:r>
            <a:r>
              <a:rPr lang="zh-CN" altLang="en-US" sz="2000" b="0" dirty="0">
                <a:solidFill>
                  <a:schemeClr val="tx1"/>
                </a:solidFill>
                <a:latin typeface="华文行楷" panose="02010800040101010101" pitchFamily="2" charset="-122"/>
                <a:ea typeface="华文行楷" panose="02010800040101010101" pitchFamily="2" charset="-122"/>
              </a:rPr>
              <a:t>、</a:t>
            </a:r>
            <a:r>
              <a:rPr lang="en-US" altLang="zh-CN" sz="2000" b="0" dirty="0">
                <a:solidFill>
                  <a:schemeClr val="tx1"/>
                </a:solidFill>
                <a:latin typeface="华文行楷" panose="02010800040101010101" pitchFamily="2" charset="-122"/>
                <a:ea typeface="华文行楷" panose="02010800040101010101" pitchFamily="2" charset="-122"/>
              </a:rPr>
              <a:t>《</a:t>
            </a:r>
            <a:r>
              <a:rPr lang="zh-CN" altLang="en-US" sz="2000" b="0" dirty="0">
                <a:solidFill>
                  <a:schemeClr val="tx1"/>
                </a:solidFill>
                <a:latin typeface="华文行楷" panose="02010800040101010101" pitchFamily="2" charset="-122"/>
                <a:ea typeface="华文行楷" panose="02010800040101010101" pitchFamily="2" charset="-122"/>
              </a:rPr>
              <a:t>民用建筑绿色设计标准</a:t>
            </a:r>
            <a:r>
              <a:rPr lang="en-US" altLang="zh-CN" sz="2000" b="0" dirty="0">
                <a:solidFill>
                  <a:schemeClr val="tx1"/>
                </a:solidFill>
                <a:latin typeface="华文行楷" panose="02010800040101010101" pitchFamily="2" charset="-122"/>
                <a:ea typeface="华文行楷" panose="02010800040101010101" pitchFamily="2" charset="-122"/>
              </a:rPr>
              <a:t>》JGJ/T229-2010</a:t>
            </a:r>
            <a:r>
              <a:rPr lang="zh-CN" altLang="en-US" sz="2000" b="0" dirty="0">
                <a:solidFill>
                  <a:schemeClr val="tx1"/>
                </a:solidFill>
                <a:latin typeface="华文行楷" panose="02010800040101010101" pitchFamily="2" charset="-122"/>
                <a:ea typeface="华文行楷" panose="02010800040101010101" pitchFamily="2" charset="-122"/>
              </a:rPr>
              <a:t>、</a:t>
            </a:r>
            <a:r>
              <a:rPr lang="en-US" altLang="zh-CN" sz="2000" b="0" dirty="0">
                <a:solidFill>
                  <a:schemeClr val="tx1"/>
                </a:solidFill>
                <a:latin typeface="华文行楷" panose="02010800040101010101" pitchFamily="2" charset="-122"/>
                <a:ea typeface="华文行楷" panose="02010800040101010101" pitchFamily="2" charset="-122"/>
              </a:rPr>
              <a:t>《</a:t>
            </a:r>
            <a:r>
              <a:rPr lang="zh-CN" altLang="en-US" sz="2000" b="0" dirty="0">
                <a:solidFill>
                  <a:schemeClr val="tx1"/>
                </a:solidFill>
                <a:latin typeface="华文行楷" panose="02010800040101010101" pitchFamily="2" charset="-122"/>
                <a:ea typeface="华文行楷" panose="02010800040101010101" pitchFamily="2" charset="-122"/>
              </a:rPr>
              <a:t>城市夜景照明设计规范</a:t>
            </a:r>
            <a:r>
              <a:rPr lang="en-US" altLang="zh-CN" sz="2000" b="0" dirty="0">
                <a:solidFill>
                  <a:schemeClr val="tx1"/>
                </a:solidFill>
                <a:latin typeface="华文行楷" panose="02010800040101010101" pitchFamily="2" charset="-122"/>
                <a:ea typeface="华文行楷" panose="02010800040101010101" pitchFamily="2" charset="-122"/>
              </a:rPr>
              <a:t>》JGJ/T163-2008</a:t>
            </a:r>
            <a:r>
              <a:rPr lang="zh-CN" altLang="en-US" sz="2000" b="0" dirty="0">
                <a:solidFill>
                  <a:schemeClr val="tx1"/>
                </a:solidFill>
                <a:latin typeface="华文行楷" panose="02010800040101010101" pitchFamily="2" charset="-122"/>
                <a:ea typeface="华文行楷" panose="02010800040101010101" pitchFamily="2" charset="-122"/>
              </a:rPr>
              <a:t>、</a:t>
            </a:r>
            <a:r>
              <a:rPr lang="en-US" altLang="zh-CN" sz="2000" b="0" dirty="0">
                <a:solidFill>
                  <a:schemeClr val="tx1"/>
                </a:solidFill>
                <a:latin typeface="华文行楷" panose="02010800040101010101" pitchFamily="2" charset="-122"/>
                <a:ea typeface="华文行楷" panose="02010800040101010101" pitchFamily="2" charset="-122"/>
              </a:rPr>
              <a:t>《</a:t>
            </a:r>
            <a:r>
              <a:rPr lang="zh-CN" altLang="en-US" sz="2000" b="0" dirty="0">
                <a:solidFill>
                  <a:schemeClr val="tx1"/>
                </a:solidFill>
                <a:latin typeface="华文行楷" panose="02010800040101010101" pitchFamily="2" charset="-122"/>
                <a:ea typeface="华文行楷" panose="02010800040101010101" pitchFamily="2" charset="-122"/>
              </a:rPr>
              <a:t>建筑采光设计标准</a:t>
            </a:r>
            <a:r>
              <a:rPr lang="en-US" altLang="zh-CN" sz="2000" b="0" dirty="0">
                <a:solidFill>
                  <a:schemeClr val="tx1"/>
                </a:solidFill>
                <a:latin typeface="华文行楷" panose="02010800040101010101" pitchFamily="2" charset="-122"/>
                <a:ea typeface="华文行楷" panose="02010800040101010101" pitchFamily="2" charset="-122"/>
              </a:rPr>
              <a:t>》CBT50033-2013</a:t>
            </a:r>
            <a:r>
              <a:rPr lang="zh-CN" altLang="en-US" sz="2000" b="0" dirty="0">
                <a:solidFill>
                  <a:schemeClr val="tx1"/>
                </a:solidFill>
                <a:latin typeface="华文行楷" panose="02010800040101010101" pitchFamily="2" charset="-122"/>
                <a:ea typeface="华文行楷" panose="02010800040101010101" pitchFamily="2" charset="-122"/>
              </a:rPr>
              <a:t>、</a:t>
            </a:r>
            <a:r>
              <a:rPr lang="en-US" altLang="zh-CN" sz="2000" b="0" dirty="0">
                <a:solidFill>
                  <a:schemeClr val="tx1"/>
                </a:solidFill>
                <a:latin typeface="华文行楷" panose="02010800040101010101" pitchFamily="2" charset="-122"/>
                <a:ea typeface="华文行楷" panose="02010800040101010101" pitchFamily="2" charset="-122"/>
              </a:rPr>
              <a:t>《</a:t>
            </a:r>
            <a:r>
              <a:rPr lang="zh-CN" altLang="en-US" sz="2000" b="0" dirty="0">
                <a:solidFill>
                  <a:schemeClr val="tx1"/>
                </a:solidFill>
                <a:latin typeface="华文行楷" panose="02010800040101010101" pitchFamily="2" charset="-122"/>
                <a:ea typeface="华文行楷" panose="02010800040101010101" pitchFamily="2" charset="-122"/>
              </a:rPr>
              <a:t>无障碍设计规范</a:t>
            </a:r>
            <a:r>
              <a:rPr lang="en-US" altLang="zh-CN" sz="2000" b="0" dirty="0">
                <a:solidFill>
                  <a:schemeClr val="tx1"/>
                </a:solidFill>
                <a:latin typeface="华文行楷" panose="02010800040101010101" pitchFamily="2" charset="-122"/>
                <a:ea typeface="华文行楷" panose="02010800040101010101" pitchFamily="2" charset="-122"/>
              </a:rPr>
              <a:t>》GB50763-2012</a:t>
            </a:r>
            <a:r>
              <a:rPr lang="zh-CN" altLang="en-US" sz="2000" b="0" dirty="0">
                <a:solidFill>
                  <a:schemeClr val="tx1"/>
                </a:solidFill>
                <a:latin typeface="华文行楷" panose="02010800040101010101" pitchFamily="2" charset="-122"/>
                <a:ea typeface="华文行楷" panose="02010800040101010101" pitchFamily="2" charset="-122"/>
              </a:rPr>
              <a:t>、</a:t>
            </a:r>
            <a:r>
              <a:rPr lang="en-US" altLang="zh-CN" sz="2000" b="0" dirty="0">
                <a:solidFill>
                  <a:schemeClr val="tx1"/>
                </a:solidFill>
                <a:latin typeface="华文行楷" panose="02010800040101010101" pitchFamily="2" charset="-122"/>
                <a:ea typeface="华文行楷" panose="02010800040101010101" pitchFamily="2" charset="-122"/>
              </a:rPr>
              <a:t>《</a:t>
            </a:r>
            <a:r>
              <a:rPr lang="zh-CN" altLang="en-US" sz="2000" b="0" dirty="0">
                <a:solidFill>
                  <a:schemeClr val="tx1"/>
                </a:solidFill>
                <a:latin typeface="华文行楷" panose="02010800040101010101" pitchFamily="2" charset="-122"/>
                <a:ea typeface="华文行楷" panose="02010800040101010101" pitchFamily="2" charset="-122"/>
              </a:rPr>
              <a:t>湖北省绿色建筑省级认定技术条件</a:t>
            </a:r>
            <a:r>
              <a:rPr lang="en-US" altLang="zh-CN" sz="2000" b="0" dirty="0">
                <a:solidFill>
                  <a:schemeClr val="tx1"/>
                </a:solidFill>
                <a:latin typeface="华文行楷" panose="02010800040101010101" pitchFamily="2" charset="-122"/>
                <a:ea typeface="华文行楷" panose="02010800040101010101" pitchFamily="2" charset="-122"/>
              </a:rPr>
              <a:t>》</a:t>
            </a:r>
            <a:r>
              <a:rPr lang="zh-CN" altLang="en-US" sz="2000" b="0" dirty="0">
                <a:solidFill>
                  <a:schemeClr val="tx1"/>
                </a:solidFill>
                <a:latin typeface="华文行楷" panose="02010800040101010101" pitchFamily="2" charset="-122"/>
                <a:ea typeface="华文行楷" panose="02010800040101010101" pitchFamily="2" charset="-122"/>
              </a:rPr>
              <a:t>（试行）等国家相关规范，保证原建筑设计的节能环保标准。</a:t>
            </a:r>
            <a:endParaRPr lang="en-US" altLang="zh-CN" sz="2000" b="0" dirty="0">
              <a:solidFill>
                <a:schemeClr val="tx1"/>
              </a:solidFill>
              <a:latin typeface="华文行楷" panose="02010800040101010101" pitchFamily="2" charset="-122"/>
              <a:ea typeface="华文行楷" panose="02010800040101010101" pitchFamily="2" charset="-122"/>
            </a:endParaRPr>
          </a:p>
          <a:p>
            <a:pPr indent="-457200">
              <a:lnSpc>
                <a:spcPct val="200000"/>
              </a:lnSpc>
              <a:buFont typeface="Wingdings" panose="05000000000000000000" pitchFamily="2" charset="2"/>
              <a:buChar char="n"/>
            </a:pPr>
            <a:r>
              <a:rPr lang="zh-CN" altLang="en-US" sz="2000" b="0" dirty="0">
                <a:solidFill>
                  <a:schemeClr val="tx1"/>
                </a:solidFill>
                <a:latin typeface="华文行楷" panose="02010800040101010101" pitchFamily="2" charset="-122"/>
                <a:ea typeface="华文行楷" panose="02010800040101010101" pitchFamily="2" charset="-122"/>
              </a:rPr>
              <a:t>环保方面：材料选择上，以天然环保安全耐用为标尺，大面积装饰材料以金属板材，天然石材等可回收材料</a:t>
            </a:r>
            <a:r>
              <a:rPr lang="zh-CN" altLang="en-US" sz="2000" b="0" dirty="0" smtClean="0">
                <a:solidFill>
                  <a:schemeClr val="tx1"/>
                </a:solidFill>
                <a:latin typeface="华文行楷" panose="02010800040101010101" pitchFamily="2" charset="-122"/>
                <a:ea typeface="华文行楷" panose="02010800040101010101" pitchFamily="2" charset="-122"/>
              </a:rPr>
              <a:t>，成品化</a:t>
            </a:r>
            <a:r>
              <a:rPr lang="zh-CN" altLang="en-US" sz="2000" b="0" dirty="0">
                <a:solidFill>
                  <a:schemeClr val="tx1"/>
                </a:solidFill>
                <a:latin typeface="华文行楷" panose="02010800040101010101" pitchFamily="2" charset="-122"/>
                <a:ea typeface="华文行楷" panose="02010800040101010101" pitchFamily="2" charset="-122"/>
              </a:rPr>
              <a:t>板材，为保证施工质量的可控性，大量装修面均采用模块化定制加工，现场拼装的施工方式，减少材料浪费及施工周期。通过现代先进的施工方式的实施，能确保室内装修细部构造节点的精准的，使最终完成的室内装修具有良好的宏观视觉效果。</a:t>
            </a:r>
            <a:endParaRPr lang="en-US" altLang="zh-CN" sz="2000" b="0" dirty="0">
              <a:solidFill>
                <a:schemeClr val="tx1"/>
              </a:solidFill>
              <a:latin typeface="华文行楷" panose="02010800040101010101" pitchFamily="2" charset="-122"/>
              <a:ea typeface="华文行楷" panose="02010800040101010101" pitchFamily="2" charset="-122"/>
            </a:endParaRPr>
          </a:p>
          <a:p>
            <a:pPr indent="-457200">
              <a:lnSpc>
                <a:spcPct val="200000"/>
              </a:lnSpc>
              <a:buFont typeface="Wingdings" panose="05000000000000000000" pitchFamily="2" charset="2"/>
              <a:buChar char="n"/>
            </a:pPr>
            <a:r>
              <a:rPr lang="zh-CN" altLang="en-US" sz="2000" b="0" dirty="0">
                <a:solidFill>
                  <a:schemeClr val="tx1"/>
                </a:solidFill>
                <a:latin typeface="华文行楷" panose="02010800040101010101" pitchFamily="2" charset="-122"/>
                <a:ea typeface="华文行楷" panose="02010800040101010101" pitchFamily="2" charset="-122"/>
              </a:rPr>
              <a:t>节能方面：设计方案尽量保证室内空间的自然采光通风，减少能源消耗。每个空间的光源及空调等电器设备均可以分项控制，并采用</a:t>
            </a:r>
            <a:r>
              <a:rPr lang="zh-CN" altLang="en-US" sz="2000" b="0" dirty="0" smtClean="0">
                <a:solidFill>
                  <a:schemeClr val="tx1"/>
                </a:solidFill>
                <a:latin typeface="华文行楷" panose="02010800040101010101" pitchFamily="2" charset="-122"/>
                <a:ea typeface="华文行楷" panose="02010800040101010101" pitchFamily="2" charset="-122"/>
              </a:rPr>
              <a:t>国    家</a:t>
            </a:r>
            <a:r>
              <a:rPr lang="zh-CN" altLang="en-US" sz="2000" b="0" dirty="0">
                <a:solidFill>
                  <a:schemeClr val="tx1"/>
                </a:solidFill>
                <a:latin typeface="华文行楷" panose="02010800040101010101" pitchFamily="2" charset="-122"/>
                <a:ea typeface="华文行楷" panose="02010800040101010101" pitchFamily="2" charset="-122"/>
              </a:rPr>
              <a:t>节能机构推荐</a:t>
            </a:r>
            <a:r>
              <a:rPr lang="en-US" altLang="zh-CN" sz="2000" b="0" dirty="0">
                <a:solidFill>
                  <a:schemeClr val="tx1"/>
                </a:solidFill>
                <a:latin typeface="华文行楷" panose="02010800040101010101" pitchFamily="2" charset="-122"/>
                <a:ea typeface="华文行楷" panose="02010800040101010101" pitchFamily="2" charset="-122"/>
              </a:rPr>
              <a:t>LED</a:t>
            </a:r>
            <a:r>
              <a:rPr lang="zh-CN" altLang="en-US" sz="2000" b="0" dirty="0">
                <a:solidFill>
                  <a:schemeClr val="tx1"/>
                </a:solidFill>
                <a:latin typeface="华文行楷" panose="02010800040101010101" pitchFamily="2" charset="-122"/>
                <a:ea typeface="华文行楷" panose="02010800040101010101" pitchFamily="2" charset="-122"/>
              </a:rPr>
              <a:t>节能光源，大量降低日常运营的能源消耗。既充分满足各功能照明需求，又有效减少能源消耗，以起到节能效果。</a:t>
            </a:r>
            <a:endParaRPr lang="en-US" altLang="zh-CN" sz="2000" b="0" dirty="0">
              <a:solidFill>
                <a:schemeClr val="tx1"/>
              </a:solidFill>
              <a:latin typeface="华文行楷" panose="02010800040101010101" pitchFamily="2" charset="-122"/>
              <a:ea typeface="华文行楷" panose="02010800040101010101" pitchFamily="2" charset="-122"/>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599515" y="818029"/>
            <a:ext cx="2709396" cy="523220"/>
          </a:xfrm>
          <a:prstGeom prst="rect">
            <a:avLst/>
          </a:prstGeom>
          <a:noFill/>
        </p:spPr>
        <p:txBody>
          <a:bodyPr wrap="none" rtlCol="0">
            <a:spAutoFit/>
          </a:bodyPr>
          <a:lstStyle/>
          <a:p>
            <a:r>
              <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rPr>
              <a:t>设计重难点分析</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8" name="文本框 27"/>
          <p:cNvSpPr txBox="1"/>
          <p:nvPr/>
        </p:nvSpPr>
        <p:spPr>
          <a:xfrm>
            <a:off x="965946" y="2213153"/>
            <a:ext cx="13150103" cy="5016758"/>
          </a:xfrm>
          <a:prstGeom prst="rect">
            <a:avLst/>
          </a:prstGeom>
          <a:noFill/>
        </p:spPr>
        <p:txBody>
          <a:bodyPr wrap="square" rtlCol="0">
            <a:spAutoFit/>
          </a:bodyPr>
          <a:lstStyle/>
          <a:p>
            <a:pPr marL="342900" indent="-342900">
              <a:lnSpc>
                <a:spcPct val="200000"/>
              </a:lnSpc>
              <a:buFont typeface="Wingdings" panose="05000000000000000000" pitchFamily="2" charset="2"/>
              <a:buChar char="n"/>
            </a:pPr>
            <a:r>
              <a:rPr lang="en-US" altLang="zh-CN" sz="2000" dirty="0" smtClean="0">
                <a:latin typeface="华文行楷" panose="02010800040101010101" pitchFamily="2" charset="-122"/>
                <a:ea typeface="华文行楷" panose="02010800040101010101" pitchFamily="2" charset="-122"/>
              </a:rPr>
              <a:t>       </a:t>
            </a:r>
            <a:r>
              <a:rPr lang="zh-CN" altLang="zh-CN" sz="2000" dirty="0" smtClean="0">
                <a:latin typeface="华文行楷" panose="02010800040101010101" pitchFamily="2" charset="-122"/>
                <a:ea typeface="华文行楷" panose="02010800040101010101" pitchFamily="2" charset="-122"/>
              </a:rPr>
              <a:t>根据</a:t>
            </a:r>
            <a:r>
              <a:rPr lang="zh-CN" altLang="zh-CN" sz="2000" dirty="0">
                <a:latin typeface="华文行楷" panose="02010800040101010101" pitchFamily="2" charset="-122"/>
                <a:ea typeface="华文行楷" panose="02010800040101010101" pitchFamily="2" charset="-122"/>
              </a:rPr>
              <a:t>本公司多年的医院设计及现场处理问题的经验，结合本项目的工程性质及特点，如何把建筑的设计理念及中医文化应用到室内空间中去，是本次设计工作的重中之重。 </a:t>
            </a:r>
            <a:endParaRPr lang="zh-CN" altLang="zh-CN" sz="2000" dirty="0">
              <a:latin typeface="华文行楷" panose="02010800040101010101" pitchFamily="2" charset="-122"/>
              <a:ea typeface="华文行楷" panose="02010800040101010101" pitchFamily="2" charset="-122"/>
            </a:endParaRPr>
          </a:p>
          <a:p>
            <a:pPr marL="342900" indent="-342900">
              <a:lnSpc>
                <a:spcPct val="200000"/>
              </a:lnSpc>
              <a:buFont typeface="Wingdings" panose="05000000000000000000" pitchFamily="2" charset="2"/>
              <a:buChar char="n"/>
            </a:pPr>
            <a:r>
              <a:rPr lang="en-US" altLang="zh-CN" sz="2000" dirty="0" smtClean="0">
                <a:latin typeface="华文行楷" panose="02010800040101010101" pitchFamily="2" charset="-122"/>
                <a:ea typeface="华文行楷" panose="02010800040101010101" pitchFamily="2" charset="-122"/>
              </a:rPr>
              <a:t>       </a:t>
            </a:r>
            <a:r>
              <a:rPr lang="zh-CN" altLang="zh-CN" sz="2000" dirty="0" smtClean="0">
                <a:latin typeface="华文行楷" panose="02010800040101010101" pitchFamily="2" charset="-122"/>
                <a:ea typeface="华文行楷" panose="02010800040101010101" pitchFamily="2" charset="-122"/>
              </a:rPr>
              <a:t>现在</a:t>
            </a:r>
            <a:r>
              <a:rPr lang="zh-CN" altLang="zh-CN" sz="2000" dirty="0">
                <a:latin typeface="华文行楷" panose="02010800040101010101" pitchFamily="2" charset="-122"/>
                <a:ea typeface="华文行楷" panose="02010800040101010101" pitchFamily="2" charset="-122"/>
              </a:rPr>
              <a:t>的室内设计已不仅仅是对建筑界面的美化，更多的是对于设计理念、室内功能、医院氛围、空间形态的改善。具体来说有如下几点：</a:t>
            </a:r>
            <a:endParaRPr lang="zh-CN" altLang="zh-CN" sz="2000" dirty="0">
              <a:latin typeface="华文行楷" panose="02010800040101010101" pitchFamily="2" charset="-122"/>
              <a:ea typeface="华文行楷" panose="02010800040101010101" pitchFamily="2" charset="-122"/>
            </a:endParaRPr>
          </a:p>
          <a:p>
            <a:pPr marL="342900" indent="-342900">
              <a:lnSpc>
                <a:spcPct val="200000"/>
              </a:lnSpc>
              <a:buFont typeface="Wingdings" panose="05000000000000000000" pitchFamily="2" charset="2"/>
              <a:buChar char="n"/>
            </a:pPr>
            <a:r>
              <a:rPr lang="en-US" altLang="zh-CN" sz="2000" dirty="0">
                <a:latin typeface="华文行楷" panose="02010800040101010101" pitchFamily="2" charset="-122"/>
                <a:ea typeface="华文行楷" panose="02010800040101010101" pitchFamily="2" charset="-122"/>
              </a:rPr>
              <a:t>  </a:t>
            </a:r>
            <a:r>
              <a:rPr lang="en-US" altLang="zh-CN" sz="2000" dirty="0" smtClean="0">
                <a:latin typeface="华文行楷" panose="02010800040101010101" pitchFamily="2" charset="-122"/>
                <a:ea typeface="华文行楷" panose="02010800040101010101" pitchFamily="2" charset="-122"/>
              </a:rPr>
              <a:t>     1</a:t>
            </a:r>
            <a:r>
              <a:rPr lang="zh-CN" altLang="zh-CN" sz="2000" dirty="0" smtClean="0">
                <a:latin typeface="华文行楷" panose="02010800040101010101" pitchFamily="2" charset="-122"/>
                <a:ea typeface="华文行楷" panose="02010800040101010101" pitchFamily="2" charset="-122"/>
              </a:rPr>
              <a:t>、</a:t>
            </a:r>
            <a:r>
              <a:rPr lang="zh-CN" altLang="en-US" sz="2000" dirty="0">
                <a:latin typeface="华文行楷" panose="02010800040101010101" pitchFamily="2" charset="-122"/>
                <a:ea typeface="华文行楷" panose="02010800040101010101" pitchFamily="2" charset="-122"/>
              </a:rPr>
              <a:t>平面功能布局与流程的</a:t>
            </a:r>
            <a:r>
              <a:rPr lang="zh-CN" altLang="en-US" sz="2000" dirty="0" smtClean="0">
                <a:latin typeface="华文行楷" panose="02010800040101010101" pitchFamily="2" charset="-122"/>
                <a:ea typeface="华文行楷" panose="02010800040101010101" pitchFamily="2" charset="-122"/>
              </a:rPr>
              <a:t>合理性</a:t>
            </a:r>
            <a:endParaRPr lang="en-US" altLang="zh-CN" sz="2000" dirty="0" smtClean="0">
              <a:latin typeface="华文行楷" panose="02010800040101010101" pitchFamily="2" charset="-122"/>
              <a:ea typeface="华文行楷" panose="02010800040101010101" pitchFamily="2" charset="-122"/>
            </a:endParaRPr>
          </a:p>
          <a:p>
            <a:pPr marL="342900" indent="-342900">
              <a:lnSpc>
                <a:spcPct val="200000"/>
              </a:lnSpc>
              <a:buFont typeface="Wingdings" panose="05000000000000000000" pitchFamily="2" charset="2"/>
              <a:buChar char="n"/>
            </a:pPr>
            <a:r>
              <a:rPr lang="en-US" altLang="zh-CN" sz="2000" dirty="0" smtClean="0">
                <a:latin typeface="华文行楷" panose="02010800040101010101" pitchFamily="2" charset="-122"/>
                <a:ea typeface="华文行楷" panose="02010800040101010101" pitchFamily="2" charset="-122"/>
              </a:rPr>
              <a:t>       2</a:t>
            </a:r>
            <a:r>
              <a:rPr lang="zh-CN" altLang="zh-CN" sz="2000" dirty="0" smtClean="0">
                <a:latin typeface="华文行楷" panose="02010800040101010101" pitchFamily="2" charset="-122"/>
                <a:ea typeface="华文行楷" panose="02010800040101010101" pitchFamily="2" charset="-122"/>
              </a:rPr>
              <a:t>、</a:t>
            </a:r>
            <a:r>
              <a:rPr lang="zh-CN" altLang="zh-CN" sz="2000" dirty="0">
                <a:latin typeface="华文行楷" panose="02010800040101010101" pitchFamily="2" charset="-122"/>
                <a:ea typeface="华文行楷" panose="02010800040101010101" pitchFamily="2" charset="-122"/>
              </a:rPr>
              <a:t>医院特点与设计方案统一融合性</a:t>
            </a:r>
            <a:r>
              <a:rPr lang="en-US" altLang="zh-CN" sz="2000" dirty="0">
                <a:latin typeface="华文行楷" panose="02010800040101010101" pitchFamily="2" charset="-122"/>
                <a:ea typeface="华文行楷" panose="02010800040101010101" pitchFamily="2" charset="-122"/>
              </a:rPr>
              <a:t>   </a:t>
            </a:r>
            <a:endParaRPr lang="zh-CN" altLang="zh-CN" sz="2000" dirty="0">
              <a:latin typeface="华文行楷" panose="02010800040101010101" pitchFamily="2" charset="-122"/>
              <a:ea typeface="华文行楷" panose="02010800040101010101" pitchFamily="2" charset="-122"/>
            </a:endParaRPr>
          </a:p>
          <a:p>
            <a:pPr marL="342900" indent="-342900">
              <a:lnSpc>
                <a:spcPct val="200000"/>
              </a:lnSpc>
              <a:buFont typeface="Wingdings" panose="05000000000000000000" pitchFamily="2" charset="2"/>
              <a:buChar char="n"/>
            </a:pPr>
            <a:r>
              <a:rPr lang="en-US" altLang="zh-CN" sz="2000" dirty="0">
                <a:latin typeface="华文行楷" panose="02010800040101010101" pitchFamily="2" charset="-122"/>
                <a:ea typeface="华文行楷" panose="02010800040101010101" pitchFamily="2" charset="-122"/>
              </a:rPr>
              <a:t> </a:t>
            </a:r>
            <a:r>
              <a:rPr lang="en-US" altLang="zh-CN" sz="2000" dirty="0" smtClean="0">
                <a:latin typeface="华文行楷" panose="02010800040101010101" pitchFamily="2" charset="-122"/>
                <a:ea typeface="华文行楷" panose="02010800040101010101" pitchFamily="2" charset="-122"/>
              </a:rPr>
              <a:t>      3</a:t>
            </a:r>
            <a:r>
              <a:rPr lang="zh-CN" altLang="zh-CN" sz="2000" dirty="0">
                <a:latin typeface="华文行楷" panose="02010800040101010101" pitchFamily="2" charset="-122"/>
                <a:ea typeface="华文行楷" panose="02010800040101010101" pitchFamily="2" charset="-122"/>
              </a:rPr>
              <a:t>、各个专业之间的协调性</a:t>
            </a:r>
            <a:endParaRPr lang="zh-CN" altLang="zh-CN" sz="2000" dirty="0">
              <a:latin typeface="华文行楷" panose="02010800040101010101" pitchFamily="2" charset="-122"/>
              <a:ea typeface="华文行楷" panose="02010800040101010101" pitchFamily="2" charset="-122"/>
            </a:endParaRPr>
          </a:p>
          <a:p>
            <a:pPr marL="342900" indent="-342900">
              <a:lnSpc>
                <a:spcPct val="200000"/>
              </a:lnSpc>
              <a:buFont typeface="Wingdings" panose="05000000000000000000" pitchFamily="2" charset="2"/>
              <a:buChar char="n"/>
            </a:pPr>
            <a:r>
              <a:rPr lang="en-US" altLang="zh-CN" sz="2000" dirty="0" smtClean="0">
                <a:latin typeface="华文行楷" panose="02010800040101010101" pitchFamily="2" charset="-122"/>
                <a:ea typeface="华文行楷" panose="02010800040101010101" pitchFamily="2" charset="-122"/>
              </a:rPr>
              <a:t>       4</a:t>
            </a:r>
            <a:r>
              <a:rPr lang="zh-CN" altLang="zh-CN" sz="2000" dirty="0" smtClean="0">
                <a:latin typeface="华文行楷" panose="02010800040101010101" pitchFamily="2" charset="-122"/>
                <a:ea typeface="华文行楷" panose="02010800040101010101" pitchFamily="2" charset="-122"/>
              </a:rPr>
              <a:t>、</a:t>
            </a:r>
            <a:r>
              <a:rPr lang="zh-CN" altLang="zh-CN" sz="2000" dirty="0">
                <a:latin typeface="华文行楷" panose="02010800040101010101" pitchFamily="2" charset="-122"/>
                <a:ea typeface="华文行楷" panose="02010800040101010101" pitchFamily="2" charset="-122"/>
              </a:rPr>
              <a:t>细部构造收口的</a:t>
            </a:r>
            <a:r>
              <a:rPr lang="zh-CN" altLang="zh-CN" sz="2000" dirty="0" smtClean="0">
                <a:latin typeface="华文行楷" panose="02010800040101010101" pitchFamily="2" charset="-122"/>
                <a:ea typeface="华文行楷" panose="02010800040101010101" pitchFamily="2" charset="-122"/>
              </a:rPr>
              <a:t>美观性</a:t>
            </a:r>
            <a:endParaRPr lang="zh-CN" altLang="zh-CN" sz="2000" dirty="0" smtClean="0">
              <a:latin typeface="华文行楷" panose="02010800040101010101" pitchFamily="2" charset="-122"/>
              <a:ea typeface="华文行楷" panose="02010800040101010101" pitchFamily="2" charset="-122"/>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618565" y="818029"/>
            <a:ext cx="1261884" cy="523220"/>
          </a:xfrm>
          <a:prstGeom prst="rect">
            <a:avLst/>
          </a:prstGeom>
          <a:noFill/>
        </p:spPr>
        <p:txBody>
          <a:bodyPr wrap="none" rtlCol="0">
            <a:spAutoFit/>
          </a:bodyPr>
          <a:lstStyle/>
          <a:p>
            <a:r>
              <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rPr>
              <a:t>材料表</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5" name="文本框 4"/>
          <p:cNvSpPr txBox="1"/>
          <p:nvPr/>
        </p:nvSpPr>
        <p:spPr>
          <a:xfrm>
            <a:off x="618565" y="2249562"/>
            <a:ext cx="1415772" cy="461665"/>
          </a:xfrm>
          <a:prstGeom prst="rect">
            <a:avLst/>
          </a:prstGeom>
          <a:noFill/>
        </p:spPr>
        <p:txBody>
          <a:bodyPr wrap="none" rtlCol="0">
            <a:spAutoFit/>
          </a:bodyPr>
          <a:lstStyle/>
          <a:p>
            <a:r>
              <a:rPr lang="zh-CN" altLang="en-US" sz="2400" dirty="0" smtClean="0">
                <a:solidFill>
                  <a:schemeClr val="tx1">
                    <a:lumMod val="75000"/>
                    <a:lumOff val="25000"/>
                  </a:schemeClr>
                </a:solidFill>
                <a:latin typeface="华文行楷" panose="02010800040101010101" pitchFamily="2" charset="-122"/>
                <a:ea typeface="华文行楷" panose="02010800040101010101" pitchFamily="2" charset="-122"/>
              </a:rPr>
              <a:t>公共地材</a:t>
            </a:r>
            <a:endParaRPr lang="zh-CN" altLang="en-US" sz="24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6" name="文本框 5"/>
          <p:cNvSpPr txBox="1"/>
          <p:nvPr/>
        </p:nvSpPr>
        <p:spPr>
          <a:xfrm>
            <a:off x="618565" y="4308177"/>
            <a:ext cx="1415772" cy="461665"/>
          </a:xfrm>
          <a:prstGeom prst="rect">
            <a:avLst/>
          </a:prstGeom>
          <a:noFill/>
        </p:spPr>
        <p:txBody>
          <a:bodyPr wrap="none" rtlCol="0">
            <a:spAutoFit/>
          </a:bodyPr>
          <a:lstStyle/>
          <a:p>
            <a:r>
              <a:rPr lang="zh-CN" altLang="en-US" sz="2400" dirty="0" smtClean="0">
                <a:solidFill>
                  <a:schemeClr val="tx1">
                    <a:lumMod val="75000"/>
                    <a:lumOff val="25000"/>
                  </a:schemeClr>
                </a:solidFill>
                <a:latin typeface="华文行楷" panose="02010800040101010101" pitchFamily="2" charset="-122"/>
                <a:ea typeface="华文行楷" panose="02010800040101010101" pitchFamily="2" charset="-122"/>
              </a:rPr>
              <a:t>公共天花</a:t>
            </a:r>
            <a:endParaRPr lang="zh-CN" altLang="en-US" sz="24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7" name="文本框 6"/>
          <p:cNvSpPr txBox="1"/>
          <p:nvPr/>
        </p:nvSpPr>
        <p:spPr>
          <a:xfrm>
            <a:off x="618565" y="6366792"/>
            <a:ext cx="1415772" cy="461665"/>
          </a:xfrm>
          <a:prstGeom prst="rect">
            <a:avLst/>
          </a:prstGeom>
          <a:noFill/>
        </p:spPr>
        <p:txBody>
          <a:bodyPr wrap="none" rtlCol="0">
            <a:spAutoFit/>
          </a:bodyPr>
          <a:lstStyle/>
          <a:p>
            <a:r>
              <a:rPr lang="zh-CN" altLang="en-US" sz="2400" dirty="0" smtClean="0">
                <a:solidFill>
                  <a:schemeClr val="tx1">
                    <a:lumMod val="75000"/>
                    <a:lumOff val="25000"/>
                  </a:schemeClr>
                </a:solidFill>
                <a:latin typeface="华文行楷" panose="02010800040101010101" pitchFamily="2" charset="-122"/>
                <a:ea typeface="华文行楷" panose="02010800040101010101" pitchFamily="2" charset="-122"/>
              </a:rPr>
              <a:t>中庭拦河</a:t>
            </a:r>
            <a:endParaRPr lang="zh-CN" altLang="en-US" sz="24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8" name="文本框 7"/>
          <p:cNvSpPr txBox="1"/>
          <p:nvPr/>
        </p:nvSpPr>
        <p:spPr>
          <a:xfrm>
            <a:off x="618565" y="8425407"/>
            <a:ext cx="1107996" cy="461665"/>
          </a:xfrm>
          <a:prstGeom prst="rect">
            <a:avLst/>
          </a:prstGeom>
          <a:noFill/>
        </p:spPr>
        <p:txBody>
          <a:bodyPr wrap="none" rtlCol="0">
            <a:spAutoFit/>
          </a:bodyPr>
          <a:lstStyle/>
          <a:p>
            <a:r>
              <a:rPr lang="zh-CN" altLang="en-US" sz="2400" dirty="0" smtClean="0">
                <a:solidFill>
                  <a:schemeClr val="tx1">
                    <a:lumMod val="75000"/>
                    <a:lumOff val="25000"/>
                  </a:schemeClr>
                </a:solidFill>
                <a:latin typeface="华文行楷" panose="02010800040101010101" pitchFamily="2" charset="-122"/>
                <a:ea typeface="华文行楷" panose="02010800040101010101" pitchFamily="2" charset="-122"/>
              </a:rPr>
              <a:t>电梯间</a:t>
            </a:r>
            <a:endParaRPr lang="zh-CN" altLang="en-US" sz="24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9" name="右箭头 8"/>
          <p:cNvSpPr/>
          <p:nvPr/>
        </p:nvSpPr>
        <p:spPr>
          <a:xfrm>
            <a:off x="2447107" y="2249562"/>
            <a:ext cx="792088" cy="39234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0" name="右箭头 9"/>
          <p:cNvSpPr/>
          <p:nvPr/>
        </p:nvSpPr>
        <p:spPr>
          <a:xfrm>
            <a:off x="2447107" y="4308177"/>
            <a:ext cx="792088" cy="39234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1" name="右箭头 10"/>
          <p:cNvSpPr/>
          <p:nvPr/>
        </p:nvSpPr>
        <p:spPr>
          <a:xfrm>
            <a:off x="2447107" y="6365496"/>
            <a:ext cx="792088" cy="39234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sp>
        <p:nvSpPr>
          <p:cNvPr id="12" name="右箭头 11"/>
          <p:cNvSpPr/>
          <p:nvPr/>
        </p:nvSpPr>
        <p:spPr>
          <a:xfrm>
            <a:off x="2425138" y="8422815"/>
            <a:ext cx="792088" cy="392343"/>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p>
        </p:txBody>
      </p:sp>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015803" y="1876864"/>
            <a:ext cx="1512167" cy="1512167"/>
          </a:xfrm>
          <a:prstGeom prst="rect">
            <a:avLst/>
          </a:prstGeom>
        </p:spPr>
      </p:pic>
      <p:pic>
        <p:nvPicPr>
          <p:cNvPr id="14" name="图片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67587" y="1889293"/>
            <a:ext cx="1503286" cy="1496265"/>
          </a:xfrm>
          <a:prstGeom prst="rect">
            <a:avLst/>
          </a:prstGeom>
        </p:spPr>
      </p:pic>
      <p:pic>
        <p:nvPicPr>
          <p:cNvPr id="15" name="图片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10490" y="1879328"/>
            <a:ext cx="1516196" cy="1516196"/>
          </a:xfrm>
          <a:prstGeom prst="rect">
            <a:avLst/>
          </a:prstGeom>
        </p:spPr>
      </p:pic>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66304" y="1835331"/>
            <a:ext cx="1469836" cy="1481762"/>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969173" y="1809804"/>
            <a:ext cx="1495158" cy="1507289"/>
          </a:xfrm>
          <a:prstGeom prst="rect">
            <a:avLst/>
          </a:prstGeom>
        </p:spPr>
      </p:pic>
      <p:pic>
        <p:nvPicPr>
          <p:cNvPr id="18" name="图片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0640" y="3910097"/>
            <a:ext cx="1580845" cy="1580845"/>
          </a:xfrm>
          <a:prstGeom prst="rect">
            <a:avLst/>
          </a:prstGeom>
        </p:spPr>
      </p:pic>
      <p:pic>
        <p:nvPicPr>
          <p:cNvPr id="19" name="图片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55645" y="3910097"/>
            <a:ext cx="1580845" cy="1580845"/>
          </a:xfrm>
          <a:prstGeom prst="rect">
            <a:avLst/>
          </a:prstGeom>
        </p:spPr>
      </p:pic>
      <p:pic>
        <p:nvPicPr>
          <p:cNvPr id="21" name="图片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21389" y="3909819"/>
            <a:ext cx="1545337" cy="1481551"/>
          </a:xfrm>
          <a:prstGeom prst="rect">
            <a:avLst/>
          </a:prstGeom>
        </p:spPr>
      </p:pic>
      <p:pic>
        <p:nvPicPr>
          <p:cNvPr id="22" name="图片 2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01538" y="3909819"/>
            <a:ext cx="1490863" cy="1481551"/>
          </a:xfrm>
          <a:prstGeom prst="rect">
            <a:avLst/>
          </a:prstGeom>
        </p:spPr>
      </p:pic>
      <p:pic>
        <p:nvPicPr>
          <p:cNvPr id="23" name="图片 22"/>
          <p:cNvPicPr>
            <a:picLocks noChangeAspect="1"/>
          </p:cNvPicPr>
          <p:nvPr/>
        </p:nvPicPr>
        <p:blipFill>
          <a:blip r:embed="rId9"/>
          <a:stretch>
            <a:fillRect/>
          </a:stretch>
        </p:blipFill>
        <p:spPr>
          <a:xfrm>
            <a:off x="12060520" y="3909819"/>
            <a:ext cx="1501818" cy="1467630"/>
          </a:xfrm>
          <a:prstGeom prst="rect">
            <a:avLst/>
          </a:prstGeom>
        </p:spPr>
      </p:pic>
      <p:pic>
        <p:nvPicPr>
          <p:cNvPr id="24" name="图片 23"/>
          <p:cNvPicPr>
            <a:picLocks noChangeAspect="1"/>
          </p:cNvPicPr>
          <p:nvPr/>
        </p:nvPicPr>
        <p:blipFill>
          <a:blip r:embed="rId10"/>
          <a:stretch>
            <a:fillRect/>
          </a:stretch>
        </p:blipFill>
        <p:spPr>
          <a:xfrm>
            <a:off x="4970640" y="6047120"/>
            <a:ext cx="1512167" cy="1421437"/>
          </a:xfrm>
          <a:prstGeom prst="rect">
            <a:avLst/>
          </a:prstGeom>
        </p:spPr>
      </p:pic>
      <p:pic>
        <p:nvPicPr>
          <p:cNvPr id="25" name="图片 24"/>
          <p:cNvPicPr>
            <a:picLocks noChangeAspect="1"/>
          </p:cNvPicPr>
          <p:nvPr/>
        </p:nvPicPr>
        <p:blipFill>
          <a:blip r:embed="rId11"/>
          <a:stretch>
            <a:fillRect/>
          </a:stretch>
        </p:blipFill>
        <p:spPr>
          <a:xfrm>
            <a:off x="6698342" y="6047120"/>
            <a:ext cx="1642960" cy="1421437"/>
          </a:xfrm>
          <a:prstGeom prst="rect">
            <a:avLst/>
          </a:prstGeom>
        </p:spPr>
      </p:pic>
      <p:pic>
        <p:nvPicPr>
          <p:cNvPr id="26" name="图片 25"/>
          <p:cNvPicPr>
            <a:picLocks noChangeAspect="1"/>
          </p:cNvPicPr>
          <p:nvPr/>
        </p:nvPicPr>
        <p:blipFill>
          <a:blip r:embed="rId12"/>
          <a:stretch>
            <a:fillRect/>
          </a:stretch>
        </p:blipFill>
        <p:spPr>
          <a:xfrm>
            <a:off x="8533072" y="6047120"/>
            <a:ext cx="1533654" cy="1433087"/>
          </a:xfrm>
          <a:prstGeom prst="rect">
            <a:avLst/>
          </a:prstGeom>
        </p:spPr>
      </p:pic>
      <p:pic>
        <p:nvPicPr>
          <p:cNvPr id="27" name="图片 26"/>
          <p:cNvPicPr>
            <a:picLocks noChangeAspect="1"/>
          </p:cNvPicPr>
          <p:nvPr/>
        </p:nvPicPr>
        <p:blipFill>
          <a:blip r:embed="rId13"/>
          <a:stretch>
            <a:fillRect/>
          </a:stretch>
        </p:blipFill>
        <p:spPr>
          <a:xfrm>
            <a:off x="10293227" y="6047120"/>
            <a:ext cx="1691510" cy="1421437"/>
          </a:xfrm>
          <a:prstGeom prst="rect">
            <a:avLst/>
          </a:prstGeom>
        </p:spPr>
      </p:pic>
      <p:pic>
        <p:nvPicPr>
          <p:cNvPr id="28" name="图片 27"/>
          <p:cNvPicPr>
            <a:picLocks noChangeAspect="1"/>
          </p:cNvPicPr>
          <p:nvPr/>
        </p:nvPicPr>
        <p:blipFill>
          <a:blip r:embed="rId14"/>
          <a:stretch>
            <a:fillRect/>
          </a:stretch>
        </p:blipFill>
        <p:spPr>
          <a:xfrm>
            <a:off x="4986742" y="7860249"/>
            <a:ext cx="1564743" cy="1519337"/>
          </a:xfrm>
          <a:prstGeom prst="rect">
            <a:avLst/>
          </a:prstGeom>
        </p:spPr>
      </p:pic>
      <p:pic>
        <p:nvPicPr>
          <p:cNvPr id="29" name="图片 28"/>
          <p:cNvPicPr>
            <a:picLocks noChangeAspect="1"/>
          </p:cNvPicPr>
          <p:nvPr/>
        </p:nvPicPr>
        <p:blipFill>
          <a:blip r:embed="rId11"/>
          <a:stretch>
            <a:fillRect/>
          </a:stretch>
        </p:blipFill>
        <p:spPr>
          <a:xfrm>
            <a:off x="6755645" y="7860249"/>
            <a:ext cx="1642960" cy="1421437"/>
          </a:xfrm>
          <a:prstGeom prst="rect">
            <a:avLst/>
          </a:prstGeom>
        </p:spPr>
      </p:pic>
      <p:pic>
        <p:nvPicPr>
          <p:cNvPr id="30" name="图片 29"/>
          <p:cNvPicPr>
            <a:picLocks noChangeAspect="1"/>
          </p:cNvPicPr>
          <p:nvPr/>
        </p:nvPicPr>
        <p:blipFill>
          <a:blip r:embed="rId10"/>
          <a:stretch>
            <a:fillRect/>
          </a:stretch>
        </p:blipFill>
        <p:spPr>
          <a:xfrm>
            <a:off x="8602765" y="7860249"/>
            <a:ext cx="1512167" cy="1421437"/>
          </a:xfrm>
          <a:prstGeom prst="rect">
            <a:avLst/>
          </a:prstGeom>
        </p:spPr>
      </p:pic>
      <p:sp>
        <p:nvSpPr>
          <p:cNvPr id="32" name="文本框 31"/>
          <p:cNvSpPr txBox="1"/>
          <p:nvPr/>
        </p:nvSpPr>
        <p:spPr>
          <a:xfrm>
            <a:off x="5053176" y="2855428"/>
            <a:ext cx="1415772" cy="461665"/>
          </a:xfrm>
          <a:prstGeom prst="rect">
            <a:avLst/>
          </a:prstGeom>
          <a:noFill/>
        </p:spPr>
        <p:txBody>
          <a:bodyPr wrap="none" rtlCol="0">
            <a:spAutoFit/>
          </a:bodyPr>
          <a:lstStyle/>
          <a:p>
            <a:r>
              <a:rPr lang="zh-CN" altLang="en-US" sz="2400" dirty="0" smtClean="0">
                <a:latin typeface="楷体" panose="02010609060101010101" pitchFamily="49" charset="-122"/>
                <a:ea typeface="楷体" panose="02010609060101010101" pitchFamily="49" charset="-122"/>
              </a:rPr>
              <a:t>灰色石材</a:t>
            </a:r>
            <a:endParaRPr lang="zh-CN" altLang="en-US" sz="2400" dirty="0">
              <a:latin typeface="楷体" panose="02010609060101010101" pitchFamily="49" charset="-122"/>
              <a:ea typeface="楷体" panose="02010609060101010101" pitchFamily="49" charset="-122"/>
            </a:endParaRPr>
          </a:p>
        </p:txBody>
      </p:sp>
      <p:sp>
        <p:nvSpPr>
          <p:cNvPr id="34" name="文本框 33"/>
          <p:cNvSpPr txBox="1"/>
          <p:nvPr/>
        </p:nvSpPr>
        <p:spPr>
          <a:xfrm>
            <a:off x="6869239" y="2855427"/>
            <a:ext cx="1415772" cy="461665"/>
          </a:xfrm>
          <a:prstGeom prst="rect">
            <a:avLst/>
          </a:prstGeom>
          <a:noFill/>
        </p:spPr>
        <p:txBody>
          <a:bodyPr wrap="none" rtlCol="0">
            <a:spAutoFit/>
          </a:bodyPr>
          <a:lstStyle/>
          <a:p>
            <a:r>
              <a:rPr lang="zh-CN" altLang="en-US" sz="2400" dirty="0" smtClean="0">
                <a:latin typeface="楷体" panose="02010609060101010101" pitchFamily="49" charset="-122"/>
                <a:ea typeface="楷体" panose="02010609060101010101" pitchFamily="49" charset="-122"/>
              </a:rPr>
              <a:t>深色石材</a:t>
            </a:r>
            <a:endParaRPr lang="zh-CN" altLang="en-US" sz="2400" dirty="0">
              <a:latin typeface="楷体" panose="02010609060101010101" pitchFamily="49" charset="-122"/>
              <a:ea typeface="楷体" panose="02010609060101010101" pitchFamily="49" charset="-122"/>
            </a:endParaRPr>
          </a:p>
        </p:txBody>
      </p:sp>
      <p:sp>
        <p:nvSpPr>
          <p:cNvPr id="36" name="文本框 35"/>
          <p:cNvSpPr txBox="1"/>
          <p:nvPr/>
        </p:nvSpPr>
        <p:spPr>
          <a:xfrm>
            <a:off x="8675546" y="2805956"/>
            <a:ext cx="1107996" cy="461665"/>
          </a:xfrm>
          <a:prstGeom prst="rect">
            <a:avLst/>
          </a:prstGeom>
          <a:noFill/>
        </p:spPr>
        <p:txBody>
          <a:bodyPr wrap="none" rtlCol="0">
            <a:spAutoFit/>
          </a:bodyPr>
          <a:lstStyle/>
          <a:p>
            <a:r>
              <a:rPr lang="zh-CN" altLang="en-US" sz="2400" dirty="0" smtClean="0">
                <a:latin typeface="楷体" panose="02010609060101010101" pitchFamily="49" charset="-122"/>
                <a:ea typeface="楷体" panose="02010609060101010101" pitchFamily="49" charset="-122"/>
              </a:rPr>
              <a:t>玻化砖</a:t>
            </a:r>
            <a:endParaRPr lang="zh-CN" altLang="en-US" sz="2400" dirty="0">
              <a:latin typeface="楷体" panose="02010609060101010101" pitchFamily="49" charset="-122"/>
              <a:ea typeface="楷体" panose="02010609060101010101" pitchFamily="49" charset="-122"/>
            </a:endParaRPr>
          </a:p>
        </p:txBody>
      </p:sp>
      <p:sp>
        <p:nvSpPr>
          <p:cNvPr id="37" name="文本框 36"/>
          <p:cNvSpPr txBox="1"/>
          <p:nvPr/>
        </p:nvSpPr>
        <p:spPr>
          <a:xfrm>
            <a:off x="10331867" y="2792404"/>
            <a:ext cx="1415772" cy="461665"/>
          </a:xfrm>
          <a:prstGeom prst="rect">
            <a:avLst/>
          </a:prstGeom>
          <a:noFill/>
        </p:spPr>
        <p:txBody>
          <a:bodyPr wrap="none" rtlCol="0">
            <a:spAutoFit/>
          </a:bodyPr>
          <a:lstStyle/>
          <a:p>
            <a:r>
              <a:rPr lang="zh-CN" altLang="en-US" sz="2400" dirty="0" smtClean="0">
                <a:latin typeface="楷体" panose="02010609060101010101" pitchFamily="49" charset="-122"/>
                <a:ea typeface="楷体" panose="02010609060101010101" pitchFamily="49" charset="-122"/>
              </a:rPr>
              <a:t>深色地胶</a:t>
            </a:r>
            <a:endParaRPr lang="zh-CN" altLang="en-US" sz="2400" dirty="0">
              <a:latin typeface="楷体" panose="02010609060101010101" pitchFamily="49" charset="-122"/>
              <a:ea typeface="楷体" panose="02010609060101010101" pitchFamily="49" charset="-122"/>
            </a:endParaRPr>
          </a:p>
        </p:txBody>
      </p:sp>
      <p:sp>
        <p:nvSpPr>
          <p:cNvPr id="38" name="文本框 37"/>
          <p:cNvSpPr txBox="1"/>
          <p:nvPr/>
        </p:nvSpPr>
        <p:spPr>
          <a:xfrm>
            <a:off x="12008866" y="2777539"/>
            <a:ext cx="1415772" cy="461665"/>
          </a:xfrm>
          <a:prstGeom prst="rect">
            <a:avLst/>
          </a:prstGeom>
          <a:noFill/>
        </p:spPr>
        <p:txBody>
          <a:bodyPr wrap="none" rtlCol="0">
            <a:spAutoFit/>
          </a:bodyPr>
          <a:lstStyle/>
          <a:p>
            <a:r>
              <a:rPr lang="zh-CN" altLang="en-US" sz="2400" dirty="0" smtClean="0">
                <a:latin typeface="楷体" panose="02010609060101010101" pitchFamily="49" charset="-122"/>
                <a:ea typeface="楷体" panose="02010609060101010101" pitchFamily="49" charset="-122"/>
              </a:rPr>
              <a:t>灰色地胶</a:t>
            </a:r>
            <a:endParaRPr lang="zh-CN" altLang="en-US" sz="2400" dirty="0">
              <a:latin typeface="楷体" panose="02010609060101010101" pitchFamily="49" charset="-122"/>
              <a:ea typeface="楷体" panose="02010609060101010101" pitchFamily="49" charset="-122"/>
            </a:endParaRPr>
          </a:p>
        </p:txBody>
      </p:sp>
      <p:sp>
        <p:nvSpPr>
          <p:cNvPr id="39" name="文本框 38"/>
          <p:cNvSpPr txBox="1"/>
          <p:nvPr/>
        </p:nvSpPr>
        <p:spPr>
          <a:xfrm>
            <a:off x="5053176" y="4929705"/>
            <a:ext cx="1107996" cy="461665"/>
          </a:xfrm>
          <a:prstGeom prst="rect">
            <a:avLst/>
          </a:prstGeom>
          <a:noFill/>
        </p:spPr>
        <p:txBody>
          <a:bodyPr wrap="none" rtlCol="0">
            <a:spAutoFit/>
          </a:bodyPr>
          <a:lstStyle/>
          <a:p>
            <a:r>
              <a:rPr lang="zh-CN" altLang="en-US" sz="2400" dirty="0" smtClean="0">
                <a:latin typeface="楷体" panose="02010609060101010101" pitchFamily="49" charset="-122"/>
                <a:ea typeface="楷体" panose="02010609060101010101" pitchFamily="49" charset="-122"/>
              </a:rPr>
              <a:t>石膏板</a:t>
            </a:r>
            <a:endParaRPr lang="zh-CN" altLang="en-US" sz="2400" dirty="0">
              <a:latin typeface="楷体" panose="02010609060101010101" pitchFamily="49" charset="-122"/>
              <a:ea typeface="楷体" panose="02010609060101010101" pitchFamily="49" charset="-122"/>
            </a:endParaRPr>
          </a:p>
        </p:txBody>
      </p:sp>
      <p:sp>
        <p:nvSpPr>
          <p:cNvPr id="40" name="文本框 39"/>
          <p:cNvSpPr txBox="1"/>
          <p:nvPr/>
        </p:nvSpPr>
        <p:spPr>
          <a:xfrm>
            <a:off x="6657455" y="4915784"/>
            <a:ext cx="1723549" cy="461665"/>
          </a:xfrm>
          <a:prstGeom prst="rect">
            <a:avLst/>
          </a:prstGeom>
          <a:noFill/>
        </p:spPr>
        <p:txBody>
          <a:bodyPr wrap="none" rtlCol="0">
            <a:spAutoFit/>
          </a:bodyPr>
          <a:lstStyle/>
          <a:p>
            <a:r>
              <a:rPr lang="zh-CN" altLang="en-US" sz="2400" dirty="0" smtClean="0">
                <a:latin typeface="楷体" panose="02010609060101010101" pitchFamily="49" charset="-122"/>
                <a:ea typeface="楷体" panose="02010609060101010101" pitchFamily="49" charset="-122"/>
              </a:rPr>
              <a:t>白色铝单板</a:t>
            </a:r>
            <a:endParaRPr lang="zh-CN" altLang="en-US" sz="2400" dirty="0">
              <a:latin typeface="楷体" panose="02010609060101010101" pitchFamily="49" charset="-122"/>
              <a:ea typeface="楷体" panose="02010609060101010101" pitchFamily="49" charset="-122"/>
            </a:endParaRPr>
          </a:p>
        </p:txBody>
      </p:sp>
      <p:sp>
        <p:nvSpPr>
          <p:cNvPr id="41" name="文本框 40"/>
          <p:cNvSpPr txBox="1"/>
          <p:nvPr/>
        </p:nvSpPr>
        <p:spPr>
          <a:xfrm>
            <a:off x="8586171" y="4888894"/>
            <a:ext cx="1415772" cy="461665"/>
          </a:xfrm>
          <a:prstGeom prst="rect">
            <a:avLst/>
          </a:prstGeom>
          <a:noFill/>
        </p:spPr>
        <p:txBody>
          <a:bodyPr wrap="none" rtlCol="0">
            <a:spAutoFit/>
          </a:bodyPr>
          <a:lstStyle/>
          <a:p>
            <a:r>
              <a:rPr lang="zh-CN" altLang="en-US" sz="2400" dirty="0" smtClean="0">
                <a:latin typeface="楷体" panose="02010609060101010101" pitchFamily="49" charset="-122"/>
                <a:ea typeface="楷体" panose="02010609060101010101" pitchFamily="49" charset="-122"/>
              </a:rPr>
              <a:t>冲孔铝板</a:t>
            </a:r>
            <a:endParaRPr lang="zh-CN" altLang="en-US" sz="2400" dirty="0">
              <a:latin typeface="楷体" panose="02010609060101010101" pitchFamily="49" charset="-122"/>
              <a:ea typeface="楷体" panose="02010609060101010101" pitchFamily="49" charset="-122"/>
            </a:endParaRPr>
          </a:p>
        </p:txBody>
      </p:sp>
      <p:sp>
        <p:nvSpPr>
          <p:cNvPr id="42" name="文本框 41"/>
          <p:cNvSpPr txBox="1"/>
          <p:nvPr/>
        </p:nvSpPr>
        <p:spPr>
          <a:xfrm>
            <a:off x="10277207" y="4888893"/>
            <a:ext cx="1723549" cy="461665"/>
          </a:xfrm>
          <a:prstGeom prst="rect">
            <a:avLst/>
          </a:prstGeom>
          <a:noFill/>
        </p:spPr>
        <p:txBody>
          <a:bodyPr wrap="none" rtlCol="0">
            <a:spAutoFit/>
          </a:bodyPr>
          <a:lstStyle/>
          <a:p>
            <a:r>
              <a:rPr lang="zh-CN" altLang="en-US" sz="2400" dirty="0" smtClean="0">
                <a:latin typeface="楷体" panose="02010609060101010101" pitchFamily="49" charset="-122"/>
                <a:ea typeface="楷体" panose="02010609060101010101" pitchFamily="49" charset="-122"/>
              </a:rPr>
              <a:t>仿木纹铝板</a:t>
            </a:r>
            <a:endParaRPr lang="zh-CN" altLang="en-US" sz="2400" dirty="0">
              <a:latin typeface="楷体" panose="02010609060101010101" pitchFamily="49" charset="-122"/>
              <a:ea typeface="楷体" panose="02010609060101010101" pitchFamily="49" charset="-122"/>
            </a:endParaRPr>
          </a:p>
        </p:txBody>
      </p:sp>
      <p:sp>
        <p:nvSpPr>
          <p:cNvPr id="43" name="文本框 42"/>
          <p:cNvSpPr txBox="1"/>
          <p:nvPr/>
        </p:nvSpPr>
        <p:spPr>
          <a:xfrm>
            <a:off x="12309269" y="4793715"/>
            <a:ext cx="800219" cy="461665"/>
          </a:xfrm>
          <a:prstGeom prst="rect">
            <a:avLst/>
          </a:prstGeom>
          <a:noFill/>
        </p:spPr>
        <p:txBody>
          <a:bodyPr wrap="none" rtlCol="0">
            <a:spAutoFit/>
          </a:bodyPr>
          <a:lstStyle/>
          <a:p>
            <a:r>
              <a:rPr lang="zh-CN" altLang="en-US" sz="2400" dirty="0" smtClean="0">
                <a:latin typeface="楷体" panose="02010609060101010101" pitchFamily="49" charset="-122"/>
                <a:ea typeface="楷体" panose="02010609060101010101" pitchFamily="49" charset="-122"/>
              </a:rPr>
              <a:t>软膜</a:t>
            </a:r>
            <a:endParaRPr lang="zh-CN" altLang="en-US" sz="2400" dirty="0">
              <a:latin typeface="楷体" panose="02010609060101010101" pitchFamily="49" charset="-122"/>
              <a:ea typeface="楷体" panose="02010609060101010101" pitchFamily="49" charset="-122"/>
            </a:endParaRPr>
          </a:p>
        </p:txBody>
      </p:sp>
      <p:sp>
        <p:nvSpPr>
          <p:cNvPr id="44" name="文本框 43"/>
          <p:cNvSpPr txBox="1"/>
          <p:nvPr/>
        </p:nvSpPr>
        <p:spPr>
          <a:xfrm>
            <a:off x="5119212" y="6855388"/>
            <a:ext cx="1107996" cy="461665"/>
          </a:xfrm>
          <a:prstGeom prst="rect">
            <a:avLst/>
          </a:prstGeom>
          <a:noFill/>
        </p:spPr>
        <p:txBody>
          <a:bodyPr wrap="none" rtlCol="0">
            <a:spAutoFit/>
          </a:bodyPr>
          <a:lstStyle/>
          <a:p>
            <a:r>
              <a:rPr lang="zh-CN" altLang="en-US" sz="2400" dirty="0" smtClean="0">
                <a:latin typeface="楷体" panose="02010609060101010101" pitchFamily="49" charset="-122"/>
                <a:ea typeface="楷体" panose="02010609060101010101" pitchFamily="49" charset="-122"/>
              </a:rPr>
              <a:t>铝单板</a:t>
            </a:r>
            <a:endParaRPr lang="zh-CN" altLang="en-US" sz="2400" dirty="0">
              <a:latin typeface="楷体" panose="02010609060101010101" pitchFamily="49" charset="-122"/>
              <a:ea typeface="楷体" panose="02010609060101010101" pitchFamily="49" charset="-122"/>
            </a:endParaRPr>
          </a:p>
        </p:txBody>
      </p:sp>
      <p:sp>
        <p:nvSpPr>
          <p:cNvPr id="45" name="文本框 44"/>
          <p:cNvSpPr txBox="1"/>
          <p:nvPr/>
        </p:nvSpPr>
        <p:spPr>
          <a:xfrm>
            <a:off x="6612941" y="6860790"/>
            <a:ext cx="1723549" cy="461665"/>
          </a:xfrm>
          <a:prstGeom prst="rect">
            <a:avLst/>
          </a:prstGeom>
          <a:noFill/>
        </p:spPr>
        <p:txBody>
          <a:bodyPr wrap="none" rtlCol="0">
            <a:spAutoFit/>
          </a:bodyPr>
          <a:lstStyle/>
          <a:p>
            <a:r>
              <a:rPr lang="zh-CN" altLang="en-US" sz="2400" dirty="0" smtClean="0">
                <a:latin typeface="楷体" panose="02010609060101010101" pitchFamily="49" charset="-122"/>
                <a:ea typeface="楷体" panose="02010609060101010101" pitchFamily="49" charset="-122"/>
              </a:rPr>
              <a:t>镜面不锈钢</a:t>
            </a:r>
            <a:endParaRPr lang="zh-CN" altLang="en-US" sz="2400" dirty="0">
              <a:latin typeface="楷体" panose="02010609060101010101" pitchFamily="49" charset="-122"/>
              <a:ea typeface="楷体" panose="02010609060101010101" pitchFamily="49" charset="-122"/>
            </a:endParaRPr>
          </a:p>
        </p:txBody>
      </p:sp>
      <p:sp>
        <p:nvSpPr>
          <p:cNvPr id="46" name="文本框 45"/>
          <p:cNvSpPr txBox="1"/>
          <p:nvPr/>
        </p:nvSpPr>
        <p:spPr>
          <a:xfrm>
            <a:off x="6766616" y="8784919"/>
            <a:ext cx="1723549" cy="461665"/>
          </a:xfrm>
          <a:prstGeom prst="rect">
            <a:avLst/>
          </a:prstGeom>
          <a:noFill/>
        </p:spPr>
        <p:txBody>
          <a:bodyPr wrap="none" rtlCol="0">
            <a:spAutoFit/>
          </a:bodyPr>
          <a:lstStyle/>
          <a:p>
            <a:r>
              <a:rPr lang="zh-CN" altLang="en-US" sz="2400" dirty="0" smtClean="0">
                <a:latin typeface="楷体" panose="02010609060101010101" pitchFamily="49" charset="-122"/>
                <a:ea typeface="楷体" panose="02010609060101010101" pitchFamily="49" charset="-122"/>
              </a:rPr>
              <a:t>镜面不锈钢</a:t>
            </a:r>
            <a:endParaRPr lang="zh-CN" altLang="en-US" sz="2400" dirty="0">
              <a:latin typeface="楷体" panose="02010609060101010101" pitchFamily="49" charset="-122"/>
              <a:ea typeface="楷体" panose="02010609060101010101" pitchFamily="49" charset="-122"/>
            </a:endParaRPr>
          </a:p>
        </p:txBody>
      </p:sp>
      <p:sp>
        <p:nvSpPr>
          <p:cNvPr id="47" name="文本框 46"/>
          <p:cNvSpPr txBox="1"/>
          <p:nvPr/>
        </p:nvSpPr>
        <p:spPr>
          <a:xfrm>
            <a:off x="4986742" y="8806597"/>
            <a:ext cx="1415772" cy="461665"/>
          </a:xfrm>
          <a:prstGeom prst="rect">
            <a:avLst/>
          </a:prstGeom>
          <a:noFill/>
        </p:spPr>
        <p:txBody>
          <a:bodyPr wrap="none" rtlCol="0">
            <a:spAutoFit/>
          </a:bodyPr>
          <a:lstStyle/>
          <a:p>
            <a:r>
              <a:rPr lang="zh-CN" altLang="en-US" sz="2400" dirty="0" smtClean="0">
                <a:latin typeface="楷体" panose="02010609060101010101" pitchFamily="49" charset="-122"/>
                <a:ea typeface="楷体" panose="02010609060101010101" pitchFamily="49" charset="-122"/>
              </a:rPr>
              <a:t>米白石材</a:t>
            </a:r>
            <a:endParaRPr lang="zh-CN" altLang="en-US" sz="2400" dirty="0">
              <a:latin typeface="楷体" panose="02010609060101010101" pitchFamily="49" charset="-122"/>
              <a:ea typeface="楷体" panose="02010609060101010101" pitchFamily="49" charset="-122"/>
            </a:endParaRPr>
          </a:p>
        </p:txBody>
      </p:sp>
      <p:sp>
        <p:nvSpPr>
          <p:cNvPr id="49" name="文本框 48"/>
          <p:cNvSpPr txBox="1"/>
          <p:nvPr/>
        </p:nvSpPr>
        <p:spPr>
          <a:xfrm>
            <a:off x="8429319" y="8758823"/>
            <a:ext cx="1723549" cy="461665"/>
          </a:xfrm>
          <a:prstGeom prst="rect">
            <a:avLst/>
          </a:prstGeom>
          <a:noFill/>
        </p:spPr>
        <p:txBody>
          <a:bodyPr wrap="none" rtlCol="0">
            <a:spAutoFit/>
          </a:bodyPr>
          <a:lstStyle/>
          <a:p>
            <a:r>
              <a:rPr lang="zh-CN" altLang="en-US" sz="2400" dirty="0" smtClean="0">
                <a:latin typeface="楷体" panose="02010609060101010101" pitchFamily="49" charset="-122"/>
                <a:ea typeface="楷体" panose="02010609060101010101" pitchFamily="49" charset="-122"/>
              </a:rPr>
              <a:t>拉丝不锈钢</a:t>
            </a:r>
            <a:endParaRPr lang="zh-CN" altLang="en-US" sz="2400" dirty="0">
              <a:latin typeface="楷体" panose="02010609060101010101" pitchFamily="49" charset="-122"/>
              <a:ea typeface="楷体" panose="02010609060101010101" pitchFamily="49" charset="-122"/>
            </a:endParaRPr>
          </a:p>
        </p:txBody>
      </p:sp>
      <p:sp>
        <p:nvSpPr>
          <p:cNvPr id="51" name="文本框 50"/>
          <p:cNvSpPr txBox="1"/>
          <p:nvPr/>
        </p:nvSpPr>
        <p:spPr>
          <a:xfrm>
            <a:off x="10215629" y="6915615"/>
            <a:ext cx="2031325" cy="461665"/>
          </a:xfrm>
          <a:prstGeom prst="rect">
            <a:avLst/>
          </a:prstGeom>
          <a:noFill/>
        </p:spPr>
        <p:txBody>
          <a:bodyPr wrap="none" rtlCol="0">
            <a:spAutoFit/>
          </a:bodyPr>
          <a:lstStyle/>
          <a:p>
            <a:r>
              <a:rPr lang="zh-CN" altLang="en-US" sz="2400" dirty="0" smtClean="0">
                <a:latin typeface="楷体" panose="02010609060101010101" pitchFamily="49" charset="-122"/>
                <a:ea typeface="楷体" panose="02010609060101010101" pitchFamily="49" charset="-122"/>
              </a:rPr>
              <a:t>钢化夹胶玻璃</a:t>
            </a:r>
            <a:endParaRPr lang="zh-CN" altLang="en-US" sz="2400" dirty="0">
              <a:latin typeface="楷体" panose="02010609060101010101" pitchFamily="49" charset="-122"/>
              <a:ea typeface="楷体" panose="02010609060101010101" pitchFamily="49" charset="-122"/>
            </a:endParaRPr>
          </a:p>
        </p:txBody>
      </p:sp>
      <p:sp>
        <p:nvSpPr>
          <p:cNvPr id="53" name="文本框 52"/>
          <p:cNvSpPr txBox="1"/>
          <p:nvPr/>
        </p:nvSpPr>
        <p:spPr>
          <a:xfrm>
            <a:off x="8491208" y="6915615"/>
            <a:ext cx="1415772" cy="461665"/>
          </a:xfrm>
          <a:prstGeom prst="rect">
            <a:avLst/>
          </a:prstGeom>
          <a:noFill/>
        </p:spPr>
        <p:txBody>
          <a:bodyPr wrap="none" rtlCol="0">
            <a:spAutoFit/>
          </a:bodyPr>
          <a:lstStyle/>
          <a:p>
            <a:r>
              <a:rPr lang="zh-CN" altLang="en-US" sz="2400" dirty="0" smtClean="0">
                <a:latin typeface="楷体" panose="02010609060101010101" pitchFamily="49" charset="-122"/>
                <a:ea typeface="楷体" panose="02010609060101010101" pitchFamily="49" charset="-122"/>
              </a:rPr>
              <a:t>实木扶手</a:t>
            </a:r>
            <a:endParaRPr lang="zh-CN" altLang="en-US" sz="2400" dirty="0">
              <a:latin typeface="楷体" panose="02010609060101010101" pitchFamily="49" charset="-122"/>
              <a:ea typeface="楷体" panose="02010609060101010101" pitchFamily="49" charset="-122"/>
            </a:endParaRPr>
          </a:p>
        </p:txBody>
      </p:sp>
      <p:pic>
        <p:nvPicPr>
          <p:cNvPr id="48" name="图片 4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73895" y="7860249"/>
            <a:ext cx="1580845" cy="1580845"/>
          </a:xfrm>
          <a:prstGeom prst="rect">
            <a:avLst/>
          </a:prstGeom>
        </p:spPr>
      </p:pic>
      <p:sp>
        <p:nvSpPr>
          <p:cNvPr id="52" name="文本框 51"/>
          <p:cNvSpPr txBox="1"/>
          <p:nvPr/>
        </p:nvSpPr>
        <p:spPr>
          <a:xfrm>
            <a:off x="10275705" y="8865936"/>
            <a:ext cx="1723549" cy="461665"/>
          </a:xfrm>
          <a:prstGeom prst="rect">
            <a:avLst/>
          </a:prstGeom>
          <a:noFill/>
        </p:spPr>
        <p:txBody>
          <a:bodyPr wrap="none" rtlCol="0">
            <a:spAutoFit/>
          </a:bodyPr>
          <a:lstStyle/>
          <a:p>
            <a:r>
              <a:rPr lang="zh-CN" altLang="en-US" sz="2400" dirty="0" smtClean="0">
                <a:latin typeface="楷体" panose="02010609060101010101" pitchFamily="49" charset="-122"/>
                <a:ea typeface="楷体" panose="02010609060101010101" pitchFamily="49" charset="-122"/>
              </a:rPr>
              <a:t>白色铝单板</a:t>
            </a:r>
            <a:endParaRPr lang="zh-CN" altLang="en-US" sz="2400" dirty="0">
              <a:latin typeface="楷体" panose="02010609060101010101" pitchFamily="49" charset="-122"/>
              <a:ea typeface="楷体" panose="02010609060101010101" pitchFamily="49"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表格 2"/>
          <p:cNvGraphicFramePr>
            <a:graphicFrameLocks noGrp="1"/>
          </p:cNvGraphicFramePr>
          <p:nvPr/>
        </p:nvGraphicFramePr>
        <p:xfrm>
          <a:off x="2159075" y="1529482"/>
          <a:ext cx="11220451" cy="17227494"/>
        </p:xfrm>
        <a:graphic>
          <a:graphicData uri="http://schemas.openxmlformats.org/drawingml/2006/table">
            <a:tbl>
              <a:tblPr firstRow="1" bandRow="1">
                <a:tableStyleId>{5C22544A-7EE6-4342-B048-85BDC9FD1C3A}</a:tableStyleId>
              </a:tblPr>
              <a:tblGrid>
                <a:gridCol w="1809751"/>
                <a:gridCol w="3695700"/>
                <a:gridCol w="3124200"/>
                <a:gridCol w="2590800"/>
              </a:tblGrid>
              <a:tr h="648331">
                <a:tc>
                  <a:txBody>
                    <a:bodyPr/>
                    <a:lstStyle/>
                    <a:p>
                      <a:pPr algn="ctr"/>
                      <a:endParaRPr lang="zh-CN" altLang="en-US" sz="1800" dirty="0"/>
                    </a:p>
                  </a:txBody>
                  <a:tcPr marL="114537" marR="114537" marT="57268" marB="57268" anchor="ctr">
                    <a:solidFill>
                      <a:srgbClr val="908D86"/>
                    </a:solidFill>
                  </a:tcPr>
                </a:tc>
                <a:tc>
                  <a:txBody>
                    <a:bodyPr/>
                    <a:lstStyle/>
                    <a:p>
                      <a:pPr algn="ctr"/>
                      <a:r>
                        <a:rPr lang="zh-CN" altLang="en-US" sz="1800" dirty="0" smtClean="0">
                          <a:latin typeface="微软雅黑" panose="020B0503020204020204" pitchFamily="34" charset="-122"/>
                          <a:ea typeface="微软雅黑" panose="020B0503020204020204" pitchFamily="34" charset="-122"/>
                        </a:rPr>
                        <a:t>主材</a:t>
                      </a:r>
                      <a:r>
                        <a:rPr lang="zh-CN" altLang="en-US" sz="1800" baseline="0" dirty="0" smtClean="0">
                          <a:latin typeface="微软雅黑" panose="020B0503020204020204" pitchFamily="34" charset="-122"/>
                          <a:ea typeface="微软雅黑" panose="020B0503020204020204" pitchFamily="34" charset="-122"/>
                        </a:rPr>
                        <a:t>名称</a:t>
                      </a:r>
                      <a:endParaRPr lang="zh-CN" altLang="en-US" sz="1800" dirty="0">
                        <a:latin typeface="微软雅黑" panose="020B0503020204020204" pitchFamily="34" charset="-122"/>
                        <a:ea typeface="微软雅黑" panose="020B0503020204020204" pitchFamily="34" charset="-122"/>
                      </a:endParaRPr>
                    </a:p>
                  </a:txBody>
                  <a:tcPr marL="114537" marR="114537" marT="57268" marB="57268" anchor="ctr">
                    <a:solidFill>
                      <a:srgbClr val="908D86"/>
                    </a:solidFill>
                  </a:tcPr>
                </a:tc>
                <a:tc>
                  <a:txBody>
                    <a:bodyPr/>
                    <a:lstStyle/>
                    <a:p>
                      <a:pPr algn="ctr"/>
                      <a:r>
                        <a:rPr lang="zh-CN" altLang="en-US" sz="1800" dirty="0" smtClean="0"/>
                        <a:t>平方造价（元</a:t>
                      </a:r>
                      <a:r>
                        <a:rPr lang="en-US" altLang="zh-CN" sz="1800" dirty="0" smtClean="0"/>
                        <a:t>/</a:t>
                      </a:r>
                      <a:r>
                        <a:rPr lang="zh-CN" altLang="en-US" sz="1800" dirty="0" smtClean="0"/>
                        <a:t>平方）</a:t>
                      </a:r>
                      <a:endParaRPr lang="zh-CN" altLang="en-US" sz="1800" dirty="0"/>
                    </a:p>
                  </a:txBody>
                  <a:tcPr marL="114537" marR="114537" marT="57268" marB="57268" anchor="ctr">
                    <a:solidFill>
                      <a:srgbClr val="908D86"/>
                    </a:solidFill>
                  </a:tcPr>
                </a:tc>
                <a:tc>
                  <a:txBody>
                    <a:bodyPr/>
                    <a:lstStyle/>
                    <a:p>
                      <a:pPr algn="ctr"/>
                      <a:r>
                        <a:rPr lang="zh-CN" altLang="en-US" sz="1800" dirty="0" smtClean="0"/>
                        <a:t>平均造价（元</a:t>
                      </a:r>
                      <a:r>
                        <a:rPr lang="en-US" altLang="zh-CN" sz="1800" dirty="0" smtClean="0"/>
                        <a:t>/</a:t>
                      </a:r>
                      <a:r>
                        <a:rPr lang="zh-CN" altLang="en-US" sz="1800" dirty="0" smtClean="0"/>
                        <a:t>平方）</a:t>
                      </a:r>
                      <a:endParaRPr lang="zh-CN" altLang="en-US" sz="1800" dirty="0"/>
                    </a:p>
                  </a:txBody>
                  <a:tcPr marL="114537" marR="114537" marT="57268" marB="57268" anchor="ctr">
                    <a:solidFill>
                      <a:srgbClr val="908D86"/>
                    </a:solidFill>
                  </a:tcPr>
                </a:tc>
              </a:tr>
              <a:tr h="648331">
                <a:tc rowSpan="5">
                  <a:txBody>
                    <a:bodyPr/>
                    <a:lstStyle/>
                    <a:p>
                      <a:pPr marL="0" algn="ctr" defTabSz="1424940" rtl="0" eaLnBrk="1" latinLnBrk="0" hangingPunct="1"/>
                      <a:r>
                        <a:rPr lang="zh-CN" altLang="en-US" sz="1800" b="1" kern="1200" dirty="0" smtClean="0">
                          <a:solidFill>
                            <a:schemeClr val="bg1">
                              <a:lumMod val="50000"/>
                            </a:schemeClr>
                          </a:solidFill>
                          <a:latin typeface="微软雅黑" panose="020B0503020204020204" pitchFamily="34" charset="-122"/>
                          <a:ea typeface="微软雅黑" panose="020B0503020204020204" pitchFamily="34" charset="-122"/>
                          <a:cs typeface="+mn-cs"/>
                        </a:rPr>
                        <a:t>地面</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D6D4D5"/>
                    </a:solidFill>
                  </a:tcPr>
                </a:tc>
                <a:tc>
                  <a:txBody>
                    <a:bodyPr/>
                    <a:lstStyle/>
                    <a:p>
                      <a:pPr algn="ctr"/>
                      <a:r>
                        <a:rPr lang="zh-CN" altLang="en-US" sz="1800" b="1" dirty="0" smtClean="0">
                          <a:solidFill>
                            <a:schemeClr val="bg1">
                              <a:lumMod val="50000"/>
                            </a:schemeClr>
                          </a:solidFill>
                          <a:latin typeface="微软雅黑" panose="020B0503020204020204" pitchFamily="34" charset="-122"/>
                          <a:ea typeface="微软雅黑" panose="020B0503020204020204" pitchFamily="34" charset="-122"/>
                        </a:rPr>
                        <a:t>人造石（服务台等）</a:t>
                      </a:r>
                      <a:endParaRPr lang="zh-CN" altLang="en-US" sz="1800" b="1" dirty="0">
                        <a:solidFill>
                          <a:schemeClr val="bg1">
                            <a:lumMod val="50000"/>
                          </a:schemeClr>
                        </a:solidFill>
                        <a:latin typeface="微软雅黑" panose="020B0503020204020204" pitchFamily="34" charset="-122"/>
                        <a:ea typeface="微软雅黑" panose="020B0503020204020204" pitchFamily="34" charset="-122"/>
                      </a:endParaRPr>
                    </a:p>
                  </a:txBody>
                  <a:tcPr marL="114537" marR="114537" marT="57268" marB="57268" anchor="ctr">
                    <a:solidFill>
                      <a:srgbClr val="F0F0F0"/>
                    </a:solidFill>
                  </a:tcPr>
                </a:tc>
                <a:tc>
                  <a:txBody>
                    <a:bodyPr/>
                    <a:lstStyle/>
                    <a:p>
                      <a:pPr marL="0" algn="ctr" defTabSz="1424940" rtl="0" eaLnBrk="1" latinLnBrk="0" hangingPunct="1"/>
                      <a:r>
                        <a:rPr lang="en-US" altLang="zh-CN" sz="1800" kern="1200" dirty="0" smtClean="0">
                          <a:solidFill>
                            <a:schemeClr val="dk1"/>
                          </a:solidFill>
                          <a:latin typeface="+mn-lt"/>
                          <a:ea typeface="+mn-ea"/>
                          <a:cs typeface="+mn-cs"/>
                        </a:rPr>
                        <a:t>280</a:t>
                      </a:r>
                      <a:endParaRPr lang="zh-CN" altLang="en-US" sz="1800" kern="1200" dirty="0">
                        <a:solidFill>
                          <a:schemeClr val="dk1"/>
                        </a:solidFill>
                        <a:latin typeface="+mn-lt"/>
                        <a:ea typeface="+mn-ea"/>
                        <a:cs typeface="+mn-cs"/>
                      </a:endParaRPr>
                    </a:p>
                  </a:txBody>
                  <a:tcPr marL="114537" marR="114537" marT="57268" marB="57268" anchor="ctr">
                    <a:solidFill>
                      <a:srgbClr val="F0F0F0"/>
                    </a:solidFill>
                  </a:tcPr>
                </a:tc>
                <a:tc rowSpan="5">
                  <a:txBody>
                    <a:bodyPr/>
                    <a:lstStyle/>
                    <a:p>
                      <a:pPr marL="0" algn="ctr" defTabSz="1424940" rtl="0" eaLnBrk="1" latinLnBrk="0" hangingPunct="1"/>
                      <a:r>
                        <a:rPr lang="en-US" sz="1800" kern="1200" dirty="0" smtClean="0">
                          <a:solidFill>
                            <a:schemeClr val="dk1"/>
                          </a:solidFill>
                          <a:latin typeface="+mn-lt"/>
                          <a:ea typeface="+mn-ea"/>
                          <a:cs typeface="+mn-cs"/>
                        </a:rPr>
                        <a:t>450</a:t>
                      </a:r>
                      <a:endParaRPr lang="en-US" sz="1800" kern="1200" dirty="0">
                        <a:solidFill>
                          <a:schemeClr val="dk1"/>
                        </a:solidFill>
                        <a:latin typeface="+mn-lt"/>
                        <a:ea typeface="+mn-ea"/>
                        <a:cs typeface="+mn-cs"/>
                      </a:endParaRPr>
                    </a:p>
                  </a:txBody>
                  <a:tcPr marL="114537" marR="114537" marT="57268" marB="57268" anchor="ctr">
                    <a:solidFill>
                      <a:srgbClr val="F0F0F0"/>
                    </a:solidFill>
                  </a:tcPr>
                </a:tc>
              </a:tr>
              <a:tr h="648331">
                <a:tc vMerge="1">
                  <a:tcPr marL="114537" marR="114537" marT="57268" marB="57268" anchor="ctr">
                    <a:solidFill>
                      <a:srgbClr val="D6D4D5"/>
                    </a:solidFill>
                  </a:tcPr>
                </a:tc>
                <a:tc>
                  <a:txBody>
                    <a:bodyPr/>
                    <a:lstStyle/>
                    <a:p>
                      <a:pPr marL="0" algn="ctr" defTabSz="1424940" rtl="0" eaLnBrk="1" latinLnBrk="0" hangingPunct="1"/>
                      <a:r>
                        <a:rPr lang="zh-CN" altLang="en-US" sz="1800" b="1" kern="1200" dirty="0" smtClean="0">
                          <a:solidFill>
                            <a:schemeClr val="bg1">
                              <a:lumMod val="50000"/>
                            </a:schemeClr>
                          </a:solidFill>
                          <a:latin typeface="微软雅黑" panose="020B0503020204020204" pitchFamily="34" charset="-122"/>
                          <a:ea typeface="微软雅黑" panose="020B0503020204020204" pitchFamily="34" charset="-122"/>
                          <a:cs typeface="+mn-cs"/>
                        </a:rPr>
                        <a:t>木纹玻化砖</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r>
                        <a:rPr lang="en-US" sz="1800" dirty="0" smtClean="0"/>
                        <a:t>240</a:t>
                      </a:r>
                      <a:endParaRPr lang="en-US" sz="1800" dirty="0"/>
                    </a:p>
                  </a:txBody>
                  <a:tcPr marL="114537" marR="114537" marT="57268" marB="57268" anchor="ctr">
                    <a:solidFill>
                      <a:srgbClr val="F0F0F0"/>
                    </a:solidFill>
                  </a:tcPr>
                </a:tc>
                <a:tc vMerge="1">
                  <a:tcPr marL="114537" marR="114537" marT="57268" marB="57268" anchor="ctr">
                    <a:solidFill>
                      <a:srgbClr val="F0F0F0"/>
                    </a:solidFill>
                  </a:tcPr>
                </a:tc>
              </a:tr>
              <a:tr h="741045">
                <a:tc vMerge="1">
                  <a:tcPr/>
                </a:tc>
                <a:tc>
                  <a:txBody>
                    <a:bodyPr/>
                    <a:lstStyle/>
                    <a:p>
                      <a:pPr marL="0" algn="ctr" defTabSz="1424940" rtl="0" eaLnBrk="1" latinLnBrk="0" hangingPunct="1">
                        <a:buNone/>
                      </a:pPr>
                      <a:r>
                        <a:rPr lang="en-US" altLang="zh-CN" sz="1800" b="1" kern="1200" dirty="0">
                          <a:solidFill>
                            <a:schemeClr val="bg1">
                              <a:lumMod val="50000"/>
                            </a:schemeClr>
                          </a:solidFill>
                          <a:latin typeface="微软雅黑" panose="020B0503020204020204" pitchFamily="34" charset="-122"/>
                          <a:ea typeface="微软雅黑" panose="020B0503020204020204" pitchFamily="34" charset="-122"/>
                          <a:cs typeface="+mn-cs"/>
                        </a:rPr>
                        <a:t>PVC</a:t>
                      </a:r>
                      <a:r>
                        <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rPr>
                        <a:t>地胶</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buNone/>
                      </a:pPr>
                      <a:r>
                        <a:rPr lang="en-US" altLang="zh-CN" sz="1800" dirty="0"/>
                        <a:t>300</a:t>
                      </a:r>
                      <a:endParaRPr lang="en-US" altLang="zh-CN" sz="1800" dirty="0"/>
                    </a:p>
                  </a:txBody>
                  <a:tcPr marL="114537" marR="114537" marT="57268" marB="57268" anchor="ctr">
                    <a:solidFill>
                      <a:srgbClr val="F0F0F0"/>
                    </a:solidFill>
                  </a:tcPr>
                </a:tc>
                <a:tc vMerge="1">
                  <a:tcPr marL="114537" marR="114537" marT="57268" marB="57268" anchor="ctr">
                    <a:solidFill>
                      <a:srgbClr val="F0F0F0"/>
                    </a:solidFill>
                  </a:tcPr>
                </a:tc>
              </a:tr>
              <a:tr h="741045">
                <a:tc vMerge="1">
                  <a:tcPr/>
                </a:tc>
                <a:tc>
                  <a:txBody>
                    <a:bodyPr/>
                    <a:lstStyle/>
                    <a:p>
                      <a:pPr marL="0" algn="ctr" defTabSz="1424940" rtl="0" eaLnBrk="1" latinLnBrk="0" hangingPunct="1">
                        <a:buNone/>
                      </a:pPr>
                      <a:r>
                        <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rPr>
                        <a:t>瓷片</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buNone/>
                      </a:pPr>
                      <a:r>
                        <a:rPr lang="en-US" altLang="zh-CN" sz="1800" dirty="0"/>
                        <a:t>80</a:t>
                      </a:r>
                      <a:endParaRPr lang="en-US" altLang="zh-CN" sz="1800" dirty="0"/>
                    </a:p>
                  </a:txBody>
                  <a:tcPr marL="114537" marR="114537" marT="57268" marB="57268" anchor="ctr">
                    <a:solidFill>
                      <a:srgbClr val="F0F0F0"/>
                    </a:solidFill>
                  </a:tcPr>
                </a:tc>
                <a:tc vMerge="1">
                  <a:tcPr marL="114537" marR="114537" marT="57268" marB="57268" anchor="ctr">
                    <a:solidFill>
                      <a:srgbClr val="F0F0F0"/>
                    </a:solidFill>
                  </a:tcPr>
                </a:tc>
              </a:tr>
              <a:tr h="741045">
                <a:tc vMerge="1">
                  <a:tcPr marL="114537" marR="114537" marT="57268" marB="57268" anchor="ctr">
                    <a:solidFill>
                      <a:srgbClr val="D6D4D5"/>
                    </a:solidFill>
                  </a:tcPr>
                </a:tc>
                <a:tc>
                  <a:txBody>
                    <a:bodyPr/>
                    <a:lstStyle/>
                    <a:p>
                      <a:pPr marL="0" algn="ctr" defTabSz="1424940" rtl="0" eaLnBrk="1" latinLnBrk="0" hangingPunct="1">
                        <a:buNone/>
                      </a:pPr>
                      <a:r>
                        <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rPr>
                        <a:t>灰色石材</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buNone/>
                      </a:pPr>
                      <a:r>
                        <a:rPr lang="en-US" altLang="zh-CN" sz="1800" dirty="0"/>
                        <a:t>600</a:t>
                      </a:r>
                      <a:endParaRPr lang="en-US" altLang="zh-CN" sz="1800" dirty="0"/>
                    </a:p>
                  </a:txBody>
                  <a:tcPr marL="114537" marR="114537" marT="57268" marB="57268" anchor="ctr">
                    <a:solidFill>
                      <a:srgbClr val="F0F0F0"/>
                    </a:solidFill>
                  </a:tcPr>
                </a:tc>
                <a:tc vMerge="1">
                  <a:tcPr marL="114537" marR="114537" marT="57268" marB="57268" anchor="ctr">
                    <a:solidFill>
                      <a:srgbClr val="F0F0F0"/>
                    </a:solidFill>
                  </a:tcPr>
                </a:tc>
              </a:tr>
              <a:tr h="741045">
                <a:tc rowSpan="11">
                  <a:txBody>
                    <a:bodyPr/>
                    <a:lstStyle/>
                    <a:p>
                      <a:pPr marL="0" algn="ctr" defTabSz="1424940" rtl="0" eaLnBrk="1" latinLnBrk="0" hangingPunct="1"/>
                      <a:r>
                        <a:rPr lang="zh-CN" altLang="en-US" sz="1800" b="1" dirty="0">
                          <a:solidFill>
                            <a:srgbClr val="7F7F7F"/>
                          </a:solidFill>
                          <a:latin typeface="微软雅黑" panose="020B0503020204020204" pitchFamily="34" charset="-122"/>
                          <a:ea typeface="微软雅黑" panose="020B0503020204020204" pitchFamily="34" charset="-122"/>
                        </a:rPr>
                        <a:t>天花</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D6D4D5"/>
                    </a:solidFill>
                  </a:tcPr>
                </a:tc>
                <a:tc>
                  <a:txBody>
                    <a:bodyPr/>
                    <a:lstStyle/>
                    <a:p>
                      <a:pPr marL="0" algn="ctr" defTabSz="1424940" rtl="0" eaLnBrk="1" latinLnBrk="0" hangingPunct="1"/>
                      <a:r>
                        <a:rPr lang="zh-CN" altLang="en-US" sz="1800" b="1" kern="1200" dirty="0" smtClean="0">
                          <a:solidFill>
                            <a:schemeClr val="bg1">
                              <a:lumMod val="50000"/>
                            </a:schemeClr>
                          </a:solidFill>
                          <a:latin typeface="微软雅黑" panose="020B0503020204020204" pitchFamily="34" charset="-122"/>
                          <a:ea typeface="微软雅黑" panose="020B0503020204020204" pitchFamily="34" charset="-122"/>
                          <a:cs typeface="+mn-cs"/>
                        </a:rPr>
                        <a:t>轻钢龙骨石膏板</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r>
                        <a:rPr lang="en-US" altLang="zh-CN" sz="1800" dirty="0" smtClean="0"/>
                        <a:t>36</a:t>
                      </a:r>
                      <a:endParaRPr lang="zh-CN" altLang="en-US" sz="1800" dirty="0"/>
                    </a:p>
                  </a:txBody>
                  <a:tcPr marL="114537" marR="114537" marT="57268" marB="57268" anchor="ctr">
                    <a:solidFill>
                      <a:srgbClr val="F0F0F0"/>
                    </a:solidFill>
                  </a:tcPr>
                </a:tc>
                <a:tc rowSpan="11">
                  <a:txBody>
                    <a:bodyPr/>
                    <a:lstStyle/>
                    <a:p>
                      <a:pPr algn="ctr"/>
                      <a:r>
                        <a:rPr lang="en-US" sz="1800" dirty="0">
                          <a:solidFill>
                            <a:srgbClr val="000000"/>
                          </a:solidFill>
                          <a:latin typeface="Calibri" panose="020F0502020204030204" charset="0"/>
                        </a:rPr>
                        <a:t>270</a:t>
                      </a:r>
                      <a:endParaRPr lang="en-US" sz="1800" dirty="0"/>
                    </a:p>
                  </a:txBody>
                  <a:tcPr marL="114537" marR="114537" marT="57268" marB="57268" anchor="ctr">
                    <a:solidFill>
                      <a:srgbClr val="F0F0F0"/>
                    </a:solidFill>
                  </a:tcPr>
                </a:tc>
              </a:tr>
              <a:tr h="648335">
                <a:tc vMerge="1">
                  <a:tcPr marL="114537" marR="114537" marT="57268" marB="57268" anchor="ctr">
                    <a:solidFill>
                      <a:srgbClr val="D6D4D5"/>
                    </a:solidFill>
                  </a:tcPr>
                </a:tc>
                <a:tc>
                  <a:txBody>
                    <a:bodyPr/>
                    <a:lstStyle/>
                    <a:p>
                      <a:pPr marL="0" algn="ctr" defTabSz="1424940" rtl="0" eaLnBrk="1" latinLnBrk="0" hangingPunct="1"/>
                      <a:r>
                        <a:rPr lang="zh-CN" altLang="en-US" sz="1800" b="1" kern="1200" dirty="0" smtClean="0">
                          <a:solidFill>
                            <a:schemeClr val="bg1">
                              <a:lumMod val="50000"/>
                            </a:schemeClr>
                          </a:solidFill>
                          <a:latin typeface="微软雅黑" panose="020B0503020204020204" pitchFamily="34" charset="-122"/>
                          <a:ea typeface="微软雅黑" panose="020B0503020204020204" pitchFamily="34" charset="-122"/>
                          <a:cs typeface="+mn-cs"/>
                        </a:rPr>
                        <a:t>穿孔石膏板</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r>
                        <a:rPr lang="en-US" sz="1800" dirty="0" smtClean="0"/>
                        <a:t>180</a:t>
                      </a:r>
                      <a:endParaRPr lang="en-US" sz="1800" dirty="0"/>
                    </a:p>
                  </a:txBody>
                  <a:tcPr marL="114537" marR="114537" marT="57268" marB="57268" anchor="ctr">
                    <a:solidFill>
                      <a:srgbClr val="F0F0F0"/>
                    </a:solidFill>
                  </a:tcPr>
                </a:tc>
                <a:tc vMerge="1">
                  <a:tcPr marL="114537" marR="114537" marT="57268" marB="57268" anchor="ctr">
                    <a:solidFill>
                      <a:srgbClr val="F0F0F0"/>
                    </a:solidFill>
                  </a:tcPr>
                </a:tc>
              </a:tr>
              <a:tr h="648335">
                <a:tc vMerge="1">
                  <a:tcPr marL="114537" marR="114537" marT="57268" marB="57268" anchor="ctr">
                    <a:solidFill>
                      <a:srgbClr val="D6D4D5"/>
                    </a:solidFill>
                  </a:tcPr>
                </a:tc>
                <a:tc>
                  <a:txBody>
                    <a:bodyPr/>
                    <a:lstStyle/>
                    <a:p>
                      <a:pPr marL="0" algn="ctr" defTabSz="1424940" rtl="0" eaLnBrk="1" latinLnBrk="0" hangingPunct="1"/>
                      <a:r>
                        <a:rPr lang="zh-CN" altLang="en-US" sz="1800" b="1" kern="1200" dirty="0" smtClean="0">
                          <a:solidFill>
                            <a:schemeClr val="bg1">
                              <a:lumMod val="50000"/>
                            </a:schemeClr>
                          </a:solidFill>
                          <a:latin typeface="微软雅黑" panose="020B0503020204020204" pitchFamily="34" charset="-122"/>
                          <a:ea typeface="微软雅黑" panose="020B0503020204020204" pitchFamily="34" charset="-122"/>
                          <a:cs typeface="+mn-cs"/>
                        </a:rPr>
                        <a:t>白色涂料</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r>
                        <a:rPr lang="en-US" altLang="zh-CN" sz="1800" dirty="0" smtClean="0"/>
                        <a:t>80</a:t>
                      </a:r>
                      <a:endParaRPr lang="zh-CN" altLang="en-US" sz="1800" dirty="0"/>
                    </a:p>
                  </a:txBody>
                  <a:tcPr marL="114537" marR="114537" marT="57268" marB="57268" anchor="ctr">
                    <a:solidFill>
                      <a:srgbClr val="F0F0F0"/>
                    </a:solidFill>
                  </a:tcPr>
                </a:tc>
                <a:tc vMerge="1">
                  <a:tcPr marL="114537" marR="114537" marT="57268" marB="57268" anchor="ctr">
                    <a:solidFill>
                      <a:srgbClr val="F0F0F0"/>
                    </a:solidFill>
                  </a:tcPr>
                </a:tc>
              </a:tr>
              <a:tr h="648331">
                <a:tc vMerge="1">
                  <a:tcPr marL="114537" marR="114537" marT="57268" marB="57268" anchor="ctr">
                    <a:solidFill>
                      <a:srgbClr val="D6D4D5"/>
                    </a:solidFill>
                  </a:tcPr>
                </a:tc>
                <a:tc>
                  <a:txBody>
                    <a:bodyPr/>
                    <a:lstStyle/>
                    <a:p>
                      <a:pPr marL="0" algn="ctr" defTabSz="1424940" rtl="0" eaLnBrk="1" latinLnBrk="0" hangingPunct="1"/>
                      <a:r>
                        <a:rPr lang="zh-CN" altLang="en-US" sz="1800" b="1" kern="1200" dirty="0" smtClean="0">
                          <a:solidFill>
                            <a:schemeClr val="bg1">
                              <a:lumMod val="50000"/>
                            </a:schemeClr>
                          </a:solidFill>
                          <a:latin typeface="微软雅黑" panose="020B0503020204020204" pitchFamily="34" charset="-122"/>
                          <a:ea typeface="微软雅黑" panose="020B0503020204020204" pitchFamily="34" charset="-122"/>
                          <a:cs typeface="+mn-cs"/>
                        </a:rPr>
                        <a:t>黑色镜面不锈钢</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r>
                        <a:rPr lang="en-US" sz="1800" dirty="0" smtClean="0"/>
                        <a:t>240</a:t>
                      </a:r>
                      <a:endParaRPr lang="en-US" sz="1800" dirty="0"/>
                    </a:p>
                  </a:txBody>
                  <a:tcPr marL="114537" marR="114537" marT="57268" marB="57268" anchor="ctr">
                    <a:solidFill>
                      <a:srgbClr val="F0F0F0"/>
                    </a:solidFill>
                  </a:tcPr>
                </a:tc>
                <a:tc vMerge="1">
                  <a:tcPr marL="114537" marR="114537" marT="57268" marB="57268" anchor="ctr">
                    <a:solidFill>
                      <a:srgbClr val="F0F0F0"/>
                    </a:solidFill>
                  </a:tcPr>
                </a:tc>
              </a:tr>
              <a:tr h="648331">
                <a:tc vMerge="1">
                  <a:tcPr/>
                </a:tc>
                <a:tc>
                  <a:txBody>
                    <a:bodyPr/>
                    <a:lstStyle/>
                    <a:p>
                      <a:pPr marL="0" algn="ctr" defTabSz="1424940" rtl="0" eaLnBrk="1" latinLnBrk="0" hangingPunct="1"/>
                      <a:r>
                        <a:rPr lang="zh-CN" altLang="en-US" sz="1800" b="1" kern="1200" dirty="0" smtClean="0">
                          <a:solidFill>
                            <a:schemeClr val="bg1">
                              <a:lumMod val="50000"/>
                            </a:schemeClr>
                          </a:solidFill>
                          <a:latin typeface="微软雅黑" panose="020B0503020204020204" pitchFamily="34" charset="-122"/>
                          <a:ea typeface="微软雅黑" panose="020B0503020204020204" pitchFamily="34" charset="-122"/>
                          <a:cs typeface="+mn-cs"/>
                        </a:rPr>
                        <a:t>穿孔铝板</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r>
                        <a:rPr lang="en-US" altLang="zh-CN" sz="1800" dirty="0" smtClean="0"/>
                        <a:t>400</a:t>
                      </a:r>
                      <a:endParaRPr lang="zh-CN" altLang="en-US" sz="1800" dirty="0"/>
                    </a:p>
                  </a:txBody>
                  <a:tcPr marL="114537" marR="114537" marT="57268" marB="57268" anchor="ctr">
                    <a:solidFill>
                      <a:srgbClr val="F0F0F0"/>
                    </a:solidFill>
                  </a:tcPr>
                </a:tc>
                <a:tc vMerge="1">
                  <a:tcPr/>
                </a:tc>
              </a:tr>
              <a:tr h="648335">
                <a:tc vMerge="1">
                  <a:tcPr marL="114537" marR="114537" marT="57268" marB="57268" anchor="ctr">
                    <a:solidFill>
                      <a:srgbClr val="D6D4D5"/>
                    </a:solidFill>
                  </a:tcPr>
                </a:tc>
                <a:tc>
                  <a:txBody>
                    <a:bodyPr/>
                    <a:lstStyle/>
                    <a:p>
                      <a:pPr marL="0" algn="ctr" defTabSz="1424940" rtl="0" eaLnBrk="1" latinLnBrk="0" hangingPunct="1"/>
                      <a:r>
                        <a:rPr lang="zh-CN" altLang="en-US" sz="1800" b="1" kern="1200" dirty="0" smtClean="0">
                          <a:solidFill>
                            <a:schemeClr val="bg1">
                              <a:lumMod val="50000"/>
                            </a:schemeClr>
                          </a:solidFill>
                          <a:latin typeface="微软雅黑" panose="020B0503020204020204" pitchFamily="34" charset="-122"/>
                          <a:ea typeface="微软雅黑" panose="020B0503020204020204" pitchFamily="34" charset="-122"/>
                          <a:cs typeface="+mn-cs"/>
                        </a:rPr>
                        <a:t>发光亚克力</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r>
                        <a:rPr lang="en-US" altLang="zh-CN" sz="1800" dirty="0" smtClean="0"/>
                        <a:t>150</a:t>
                      </a:r>
                      <a:endParaRPr lang="zh-CN" altLang="en-US" sz="1800" dirty="0"/>
                    </a:p>
                  </a:txBody>
                  <a:tcPr marL="114537" marR="114537" marT="57268" marB="57268" anchor="ctr">
                    <a:solidFill>
                      <a:srgbClr val="F0F0F0"/>
                    </a:solidFill>
                  </a:tcPr>
                </a:tc>
                <a:tc vMerge="1">
                  <a:tcPr marL="114537" marR="114537" marT="57268" marB="57268" anchor="ctr">
                    <a:solidFill>
                      <a:srgbClr val="F0F0F0"/>
                    </a:solidFill>
                  </a:tcPr>
                </a:tc>
              </a:tr>
              <a:tr h="648331">
                <a:tc vMerge="1">
                  <a:tcPr marL="114537" marR="114537" marT="57268" marB="57268" anchor="ctr">
                    <a:solidFill>
                      <a:srgbClr val="D6D4D5"/>
                    </a:solidFill>
                  </a:tcPr>
                </a:tc>
                <a:tc>
                  <a:txBody>
                    <a:bodyPr/>
                    <a:lstStyle/>
                    <a:p>
                      <a:pPr marL="0" algn="ctr" defTabSz="1424940" rtl="0" eaLnBrk="1" latinLnBrk="0" hangingPunct="1"/>
                      <a:r>
                        <a:rPr lang="zh-CN" altLang="en-US" sz="1800" b="1" kern="1200" dirty="0" smtClean="0">
                          <a:solidFill>
                            <a:schemeClr val="bg1">
                              <a:lumMod val="50000"/>
                            </a:schemeClr>
                          </a:solidFill>
                          <a:latin typeface="微软雅黑" panose="020B0503020204020204" pitchFamily="34" charset="-122"/>
                          <a:ea typeface="微软雅黑" panose="020B0503020204020204" pitchFamily="34" charset="-122"/>
                          <a:cs typeface="+mn-cs"/>
                        </a:rPr>
                        <a:t>浅灰色镜面不锈钢</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r>
                        <a:rPr lang="en-US" sz="1800" dirty="0" smtClean="0"/>
                        <a:t>240</a:t>
                      </a:r>
                      <a:endParaRPr lang="en-US" sz="1800" dirty="0"/>
                    </a:p>
                  </a:txBody>
                  <a:tcPr marL="114537" marR="114537" marT="57268" marB="57268" anchor="ctr">
                    <a:solidFill>
                      <a:srgbClr val="F0F0F0"/>
                    </a:solidFill>
                  </a:tcPr>
                </a:tc>
                <a:tc vMerge="1">
                  <a:tcPr marL="114537" marR="114537" marT="57268" marB="57268" anchor="ctr">
                    <a:solidFill>
                      <a:srgbClr val="F0F0F0"/>
                    </a:solidFill>
                  </a:tcPr>
                </a:tc>
              </a:tr>
              <a:tr h="648335">
                <a:tc vMerge="1">
                  <a:tcPr marL="114537" marR="114537" marT="57268" marB="57268" anchor="ctr">
                    <a:solidFill>
                      <a:srgbClr val="D6D4D5"/>
                    </a:solidFill>
                  </a:tcPr>
                </a:tc>
                <a:tc>
                  <a:txBody>
                    <a:bodyPr/>
                    <a:lstStyle/>
                    <a:p>
                      <a:pPr marL="0" algn="ctr" defTabSz="1424940" rtl="0" eaLnBrk="1" latinLnBrk="0" hangingPunct="1"/>
                      <a:r>
                        <a:rPr lang="zh-CN" altLang="en-US" sz="1800" b="1" kern="1200" dirty="0" smtClean="0">
                          <a:solidFill>
                            <a:schemeClr val="bg1">
                              <a:lumMod val="50000"/>
                            </a:schemeClr>
                          </a:solidFill>
                          <a:latin typeface="微软雅黑" panose="020B0503020204020204" pitchFamily="34" charset="-122"/>
                          <a:ea typeface="微软雅黑" panose="020B0503020204020204" pitchFamily="34" charset="-122"/>
                          <a:cs typeface="+mn-cs"/>
                        </a:rPr>
                        <a:t>发光软膜</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r>
                        <a:rPr lang="en-US" altLang="zh-CN" sz="1800" dirty="0" smtClean="0"/>
                        <a:t>240</a:t>
                      </a:r>
                      <a:endParaRPr lang="zh-CN" altLang="en-US" sz="1800" dirty="0"/>
                    </a:p>
                  </a:txBody>
                  <a:tcPr marL="114537" marR="114537" marT="57268" marB="57268" anchor="ctr">
                    <a:solidFill>
                      <a:srgbClr val="F0F0F0"/>
                    </a:solidFill>
                  </a:tcPr>
                </a:tc>
                <a:tc vMerge="1">
                  <a:tcPr marL="114537" marR="114537" marT="57268" marB="57268" anchor="ctr">
                    <a:solidFill>
                      <a:srgbClr val="F0F0F0"/>
                    </a:solidFill>
                  </a:tcPr>
                </a:tc>
              </a:tr>
              <a:tr h="648331">
                <a:tc vMerge="1">
                  <a:tcPr marL="114537" marR="114537" marT="57268" marB="57268" anchor="ctr">
                    <a:solidFill>
                      <a:srgbClr val="D6D4D5"/>
                    </a:solidFill>
                  </a:tcPr>
                </a:tc>
                <a:tc>
                  <a:txBody>
                    <a:bodyPr/>
                    <a:lstStyle/>
                    <a:p>
                      <a:pPr marL="0" algn="ctr" defTabSz="1424940" rtl="0" eaLnBrk="1" latinLnBrk="0" hangingPunct="1"/>
                      <a:r>
                        <a:rPr lang="en-US" altLang="zh-CN" sz="1800" b="1" kern="1200" dirty="0" smtClean="0">
                          <a:solidFill>
                            <a:schemeClr val="bg1">
                              <a:lumMod val="50000"/>
                            </a:schemeClr>
                          </a:solidFill>
                          <a:latin typeface="微软雅黑" panose="020B0503020204020204" pitchFamily="34" charset="-122"/>
                          <a:ea typeface="微软雅黑" panose="020B0503020204020204" pitchFamily="34" charset="-122"/>
                          <a:cs typeface="+mn-cs"/>
                        </a:rPr>
                        <a:t>1200*30T5</a:t>
                      </a:r>
                      <a:r>
                        <a:rPr lang="zh-CN" altLang="en-US" sz="1800" b="1" kern="1200" dirty="0" smtClean="0">
                          <a:solidFill>
                            <a:schemeClr val="bg1">
                              <a:lumMod val="50000"/>
                            </a:schemeClr>
                          </a:solidFill>
                          <a:latin typeface="微软雅黑" panose="020B0503020204020204" pitchFamily="34" charset="-122"/>
                          <a:ea typeface="微软雅黑" panose="020B0503020204020204" pitchFamily="34" charset="-122"/>
                          <a:cs typeface="+mn-cs"/>
                        </a:rPr>
                        <a:t>灯管</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r>
                        <a:rPr lang="en-US" altLang="zh-CN" sz="1800" dirty="0" smtClean="0"/>
                        <a:t>60/</a:t>
                      </a:r>
                      <a:r>
                        <a:rPr lang="zh-CN" altLang="en-US" sz="1800" dirty="0" smtClean="0"/>
                        <a:t>每根</a:t>
                      </a:r>
                      <a:endParaRPr lang="zh-CN" altLang="en-US" sz="1800" dirty="0"/>
                    </a:p>
                  </a:txBody>
                  <a:tcPr marL="114537" marR="114537" marT="57268" marB="57268" anchor="ctr">
                    <a:solidFill>
                      <a:srgbClr val="F0F0F0"/>
                    </a:solidFill>
                  </a:tcPr>
                </a:tc>
                <a:tc vMerge="1">
                  <a:tcPr marL="114537" marR="114537" marT="57268" marB="57268" anchor="ctr">
                    <a:solidFill>
                      <a:srgbClr val="F0F0F0"/>
                    </a:solidFill>
                  </a:tcPr>
                </a:tc>
              </a:tr>
              <a:tr h="648331">
                <a:tc vMerge="1">
                  <a:tcPr marL="114537" marR="114537" marT="57268" marB="57268" anchor="ctr">
                    <a:solidFill>
                      <a:srgbClr val="D6D4D5"/>
                    </a:solidFill>
                  </a:tcPr>
                </a:tc>
                <a:tc>
                  <a:txBody>
                    <a:bodyPr/>
                    <a:lstStyle/>
                    <a:p>
                      <a:pPr marL="0" algn="ctr" defTabSz="1424940" rtl="0" eaLnBrk="1" latinLnBrk="0" hangingPunct="1"/>
                      <a:r>
                        <a:rPr lang="zh-CN" altLang="en-US" sz="1800" b="1" kern="1200" dirty="0" smtClean="0">
                          <a:solidFill>
                            <a:schemeClr val="bg1">
                              <a:lumMod val="50000"/>
                            </a:schemeClr>
                          </a:solidFill>
                          <a:latin typeface="微软雅黑" panose="020B0503020204020204" pitchFamily="34" charset="-122"/>
                          <a:ea typeface="微软雅黑" panose="020B0503020204020204" pitchFamily="34" charset="-122"/>
                          <a:cs typeface="+mn-cs"/>
                        </a:rPr>
                        <a:t>木纹铝板</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r>
                        <a:rPr lang="en-US" altLang="zh-CN" sz="1800" dirty="0" smtClean="0"/>
                        <a:t>380</a:t>
                      </a:r>
                      <a:endParaRPr lang="zh-CN" altLang="en-US" sz="1800" dirty="0"/>
                    </a:p>
                  </a:txBody>
                  <a:tcPr marL="114537" marR="114537" marT="57268" marB="57268" anchor="ctr">
                    <a:solidFill>
                      <a:srgbClr val="F0F0F0"/>
                    </a:solidFill>
                  </a:tcPr>
                </a:tc>
                <a:tc vMerge="1">
                  <a:tcPr marL="114537" marR="114537" marT="57268" marB="57268" anchor="ctr">
                    <a:solidFill>
                      <a:srgbClr val="F0F0F0"/>
                    </a:solidFill>
                  </a:tcPr>
                </a:tc>
              </a:tr>
              <a:tr h="648331">
                <a:tc vMerge="1">
                  <a:tcPr marL="114537" marR="114537" marT="57268" marB="57268" anchor="ctr">
                    <a:solidFill>
                      <a:srgbClr val="D6D4D5"/>
                    </a:solidFill>
                  </a:tcPr>
                </a:tc>
                <a:tc>
                  <a:txBody>
                    <a:bodyPr/>
                    <a:lstStyle/>
                    <a:p>
                      <a:pPr marL="0" algn="ctr" defTabSz="1424940" rtl="0" eaLnBrk="1" latinLnBrk="0" hangingPunct="1"/>
                      <a:r>
                        <a:rPr lang="zh-CN" altLang="en-US" sz="1800" b="1" kern="1200" dirty="0" smtClean="0">
                          <a:solidFill>
                            <a:schemeClr val="bg1">
                              <a:lumMod val="50000"/>
                            </a:schemeClr>
                          </a:solidFill>
                          <a:latin typeface="微软雅黑" panose="020B0503020204020204" pitchFamily="34" charset="-122"/>
                          <a:ea typeface="微软雅黑" panose="020B0503020204020204" pitchFamily="34" charset="-122"/>
                          <a:cs typeface="+mn-cs"/>
                        </a:rPr>
                        <a:t>白色铝格栅</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r>
                        <a:rPr lang="en-US" altLang="zh-CN" sz="1800" dirty="0" smtClean="0"/>
                        <a:t>300</a:t>
                      </a:r>
                      <a:endParaRPr lang="zh-CN" altLang="en-US" sz="1800" dirty="0"/>
                    </a:p>
                  </a:txBody>
                  <a:tcPr marL="114537" marR="114537" marT="57268" marB="57268" anchor="ctr">
                    <a:solidFill>
                      <a:srgbClr val="F0F0F0"/>
                    </a:solidFill>
                  </a:tcPr>
                </a:tc>
                <a:tc vMerge="1">
                  <a:tcPr marL="114537" marR="114537" marT="57268" marB="57268" anchor="ctr">
                    <a:solidFill>
                      <a:srgbClr val="F0F0F0"/>
                    </a:solidFill>
                  </a:tcPr>
                </a:tc>
              </a:tr>
              <a:tr h="648335">
                <a:tc rowSpan="9">
                  <a:txBody>
                    <a:bodyPr/>
                    <a:lstStyle/>
                    <a:p>
                      <a:pPr marL="0" algn="ctr" defTabSz="1424940" rtl="0" eaLnBrk="1" latinLnBrk="0" hangingPunct="1"/>
                      <a:r>
                        <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rPr>
                        <a:t>墙面</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D6D4D5"/>
                    </a:solidFill>
                  </a:tcPr>
                </a:tc>
                <a:tc>
                  <a:txBody>
                    <a:bodyPr/>
                    <a:lstStyle/>
                    <a:p>
                      <a:pPr marL="0" algn="ctr" defTabSz="1424940" rtl="0" eaLnBrk="1" latinLnBrk="0" hangingPunct="1"/>
                      <a:r>
                        <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rPr>
                        <a:t>玻璃栏杆</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r>
                        <a:rPr lang="en-US" sz="1800" dirty="0" smtClean="0"/>
                        <a:t>360</a:t>
                      </a:r>
                      <a:endParaRPr lang="en-US" sz="1800" dirty="0"/>
                    </a:p>
                  </a:txBody>
                  <a:tcPr marL="114537" marR="114537" marT="57268" marB="57268" anchor="ctr">
                    <a:solidFill>
                      <a:srgbClr val="F0F0F0"/>
                    </a:solidFill>
                  </a:tcPr>
                </a:tc>
                <a:tc rowSpan="9">
                  <a:txBody>
                    <a:bodyPr/>
                    <a:lstStyle/>
                    <a:p>
                      <a:pPr marL="0" algn="ctr" defTabSz="1424940" rtl="0" eaLnBrk="1" latinLnBrk="0" hangingPunct="1"/>
                      <a:r>
                        <a:rPr lang="en-US" sz="1800" kern="1200" dirty="0" smtClean="0">
                          <a:solidFill>
                            <a:schemeClr val="dk1"/>
                          </a:solidFill>
                          <a:latin typeface="+mn-lt"/>
                          <a:ea typeface="+mn-ea"/>
                          <a:cs typeface="+mn-cs"/>
                        </a:rPr>
                        <a:t>350</a:t>
                      </a:r>
                      <a:endParaRPr lang="en-US" sz="1800" kern="1200" dirty="0">
                        <a:solidFill>
                          <a:schemeClr val="dk1"/>
                        </a:solidFill>
                        <a:latin typeface="+mn-lt"/>
                        <a:ea typeface="+mn-ea"/>
                        <a:cs typeface="+mn-cs"/>
                      </a:endParaRPr>
                    </a:p>
                  </a:txBody>
                  <a:tcPr marL="114537" marR="114537" marT="57268" marB="57268" anchor="ctr">
                    <a:solidFill>
                      <a:srgbClr val="F0F0F0"/>
                    </a:solidFill>
                  </a:tcPr>
                </a:tc>
              </a:tr>
              <a:tr h="648331">
                <a:tc vMerge="1">
                  <a:tcPr marL="114537" marR="114537" marT="57268" marB="57268" anchor="ctr">
                    <a:solidFill>
                      <a:srgbClr val="D6D4D5"/>
                    </a:solidFill>
                  </a:tcPr>
                </a:tc>
                <a:tc>
                  <a:txBody>
                    <a:bodyPr/>
                    <a:lstStyle/>
                    <a:p>
                      <a:pPr marL="0" algn="ctr" defTabSz="1424940" rtl="0" eaLnBrk="1" latinLnBrk="0" hangingPunct="1"/>
                      <a:r>
                        <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rPr>
                        <a:t>白色铝板</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marL="0" marR="0" indent="0" algn="ctr" defTabSz="1424940" rtl="0" eaLnBrk="1" fontAlgn="auto" latinLnBrk="0" hangingPunct="1">
                        <a:lnSpc>
                          <a:spcPct val="100000"/>
                        </a:lnSpc>
                        <a:spcBef>
                          <a:spcPts val="0"/>
                        </a:spcBef>
                        <a:spcAft>
                          <a:spcPts val="0"/>
                        </a:spcAft>
                        <a:buClrTx/>
                        <a:buSzTx/>
                        <a:buFontTx/>
                        <a:buNone/>
                        <a:defRPr/>
                      </a:pPr>
                      <a:r>
                        <a:rPr lang="en-US" sz="1800" dirty="0" smtClean="0"/>
                        <a:t>450</a:t>
                      </a:r>
                      <a:endParaRPr lang="en-US" sz="1800" dirty="0" smtClean="0"/>
                    </a:p>
                  </a:txBody>
                  <a:tcPr marL="114537" marR="114537" marT="57268" marB="57268" anchor="ctr">
                    <a:solidFill>
                      <a:srgbClr val="F0F0F0"/>
                    </a:solidFill>
                  </a:tcPr>
                </a:tc>
                <a:tc vMerge="1">
                  <a:tcPr marL="114537" marR="114537" marT="57268" marB="57268" anchor="ctr">
                    <a:solidFill>
                      <a:srgbClr val="F0F0F0"/>
                    </a:solidFill>
                  </a:tcPr>
                </a:tc>
              </a:tr>
              <a:tr h="648335">
                <a:tc vMerge="1">
                  <a:tcPr marL="114537" marR="114537" marT="57268" marB="57268" anchor="ctr">
                    <a:solidFill>
                      <a:srgbClr val="D6D4D5"/>
                    </a:solidFill>
                  </a:tcPr>
                </a:tc>
                <a:tc>
                  <a:txBody>
                    <a:bodyPr/>
                    <a:lstStyle/>
                    <a:p>
                      <a:pPr marL="0" algn="ctr" defTabSz="1424940" rtl="0" eaLnBrk="1" latinLnBrk="0" hangingPunct="1"/>
                      <a:r>
                        <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rPr>
                        <a:t>木纹铝板</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r>
                        <a:rPr lang="en-US" sz="1800" dirty="0" smtClean="0"/>
                        <a:t>520</a:t>
                      </a:r>
                      <a:endParaRPr lang="en-US" sz="1800" dirty="0"/>
                    </a:p>
                  </a:txBody>
                  <a:tcPr marL="114537" marR="114537" marT="57268" marB="57268" anchor="ctr">
                    <a:solidFill>
                      <a:srgbClr val="F0F0F0"/>
                    </a:solidFill>
                  </a:tcPr>
                </a:tc>
                <a:tc vMerge="1">
                  <a:tcPr marL="114537" marR="114537" marT="57268" marB="57268" anchor="ctr">
                    <a:solidFill>
                      <a:srgbClr val="F0F0F0"/>
                    </a:solidFill>
                  </a:tcPr>
                </a:tc>
              </a:tr>
              <a:tr h="648331">
                <a:tc vMerge="1">
                  <a:tcPr marL="114537" marR="114537" marT="57268" marB="57268" anchor="ctr">
                    <a:solidFill>
                      <a:srgbClr val="D6D4D5"/>
                    </a:solidFill>
                  </a:tcPr>
                </a:tc>
                <a:tc>
                  <a:txBody>
                    <a:bodyPr/>
                    <a:lstStyle/>
                    <a:p>
                      <a:pPr marL="0" algn="ctr" defTabSz="1424940" rtl="0" eaLnBrk="1" latinLnBrk="0" hangingPunct="1"/>
                      <a:r>
                        <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rPr>
                        <a:t>玻化砖</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r>
                        <a:rPr lang="en-US" sz="1800" dirty="0" smtClean="0"/>
                        <a:t>180</a:t>
                      </a:r>
                      <a:endParaRPr lang="en-US" sz="1800" dirty="0"/>
                    </a:p>
                  </a:txBody>
                  <a:tcPr marL="114537" marR="114537" marT="57268" marB="57268" anchor="ctr">
                    <a:solidFill>
                      <a:srgbClr val="F0F0F0"/>
                    </a:solidFill>
                  </a:tcPr>
                </a:tc>
                <a:tc vMerge="1">
                  <a:tcPr marL="114537" marR="114537" marT="57268" marB="57268" anchor="ctr">
                    <a:solidFill>
                      <a:srgbClr val="F0F0F0"/>
                    </a:solidFill>
                  </a:tcPr>
                </a:tc>
              </a:tr>
              <a:tr h="648335">
                <a:tc vMerge="1">
                  <a:tcPr marL="114537" marR="114537" marT="57268" marB="57268" anchor="ctr">
                    <a:solidFill>
                      <a:srgbClr val="D6D4D5"/>
                    </a:solidFill>
                  </a:tcPr>
                </a:tc>
                <a:tc>
                  <a:txBody>
                    <a:bodyPr/>
                    <a:lstStyle/>
                    <a:p>
                      <a:pPr marL="0" algn="ctr" defTabSz="1424940" rtl="0" eaLnBrk="1" latinLnBrk="0" hangingPunct="1"/>
                      <a:r>
                        <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rPr>
                        <a:t>护墙板</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r>
                        <a:rPr lang="en-US" sz="1800" dirty="0" smtClean="0"/>
                        <a:t>360</a:t>
                      </a:r>
                      <a:endParaRPr lang="en-US" sz="1800" dirty="0"/>
                    </a:p>
                  </a:txBody>
                  <a:tcPr marL="114537" marR="114537" marT="57268" marB="57268" anchor="ctr">
                    <a:solidFill>
                      <a:srgbClr val="F0F0F0"/>
                    </a:solidFill>
                  </a:tcPr>
                </a:tc>
                <a:tc vMerge="1">
                  <a:tcPr marL="114537" marR="114537" marT="57268" marB="57268" anchor="ctr">
                    <a:solidFill>
                      <a:srgbClr val="F0F0F0"/>
                    </a:solidFill>
                  </a:tcPr>
                </a:tc>
              </a:tr>
              <a:tr h="648335">
                <a:tc vMerge="1">
                  <a:tcPr marL="114537" marR="114537" marT="57268" marB="57268" anchor="ctr">
                    <a:solidFill>
                      <a:srgbClr val="D6D4D5"/>
                    </a:solidFill>
                  </a:tcPr>
                </a:tc>
                <a:tc>
                  <a:txBody>
                    <a:bodyPr/>
                    <a:lstStyle/>
                    <a:p>
                      <a:pPr marL="0" algn="ctr" defTabSz="1424940" rtl="0" eaLnBrk="1" latinLnBrk="0" hangingPunct="1"/>
                      <a:r>
                        <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rPr>
                        <a:t>瓷片</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r>
                        <a:rPr lang="en-US" sz="1800" dirty="0" smtClean="0"/>
                        <a:t>60</a:t>
                      </a:r>
                      <a:endParaRPr lang="en-US" sz="1800" dirty="0"/>
                    </a:p>
                  </a:txBody>
                  <a:tcPr marL="114537" marR="114537" marT="57268" marB="57268" anchor="ctr">
                    <a:solidFill>
                      <a:srgbClr val="F0F0F0"/>
                    </a:solidFill>
                  </a:tcPr>
                </a:tc>
                <a:tc vMerge="1">
                  <a:tcPr marL="114537" marR="114537" marT="57268" marB="57268" anchor="ctr">
                    <a:solidFill>
                      <a:srgbClr val="F0F0F0"/>
                    </a:solidFill>
                  </a:tcPr>
                </a:tc>
              </a:tr>
              <a:tr h="648331">
                <a:tc vMerge="1">
                  <a:tcPr marL="114537" marR="114537" marT="57268" marB="57268" anchor="ctr">
                    <a:solidFill>
                      <a:srgbClr val="D6D4D5"/>
                    </a:solidFill>
                  </a:tcPr>
                </a:tc>
                <a:tc>
                  <a:txBody>
                    <a:bodyPr/>
                    <a:lstStyle/>
                    <a:p>
                      <a:pPr marL="0" algn="ctr" defTabSz="1424940" rtl="0" eaLnBrk="1" latinLnBrk="0" hangingPunct="1"/>
                      <a:r>
                        <a:rPr lang="zh-CN" altLang="en-US" sz="1800" b="1" kern="1200" dirty="0" smtClean="0">
                          <a:solidFill>
                            <a:schemeClr val="bg1">
                              <a:lumMod val="50000"/>
                            </a:schemeClr>
                          </a:solidFill>
                          <a:latin typeface="微软雅黑" panose="020B0503020204020204" pitchFamily="34" charset="-122"/>
                          <a:ea typeface="微软雅黑" panose="020B0503020204020204" pitchFamily="34" charset="-122"/>
                          <a:cs typeface="+mn-cs"/>
                        </a:rPr>
                        <a:t>氟碳漆</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r>
                        <a:rPr lang="en-US" sz="1800" dirty="0" smtClean="0"/>
                        <a:t>200</a:t>
                      </a:r>
                      <a:endParaRPr lang="en-US" sz="1800" dirty="0"/>
                    </a:p>
                  </a:txBody>
                  <a:tcPr marL="114537" marR="114537" marT="57268" marB="57268" anchor="ctr">
                    <a:solidFill>
                      <a:srgbClr val="F0F0F0"/>
                    </a:solidFill>
                  </a:tcPr>
                </a:tc>
                <a:tc vMerge="1">
                  <a:tcPr marL="114537" marR="114537" marT="57268" marB="57268" anchor="ctr">
                    <a:solidFill>
                      <a:srgbClr val="F0F0F0"/>
                    </a:solidFill>
                  </a:tcPr>
                </a:tc>
              </a:tr>
              <a:tr h="648331">
                <a:tc vMerge="1">
                  <a:tcPr/>
                </a:tc>
                <a:tc>
                  <a:txBody>
                    <a:bodyPr/>
                    <a:lstStyle/>
                    <a:p>
                      <a:pPr marL="0" algn="ctr" defTabSz="1424940" rtl="0" eaLnBrk="1" latinLnBrk="0" hangingPunct="1"/>
                      <a:r>
                        <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rPr>
                        <a:t>乳胶漆</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r>
                        <a:rPr lang="en-US" sz="1800" dirty="0" smtClean="0"/>
                        <a:t>30</a:t>
                      </a:r>
                      <a:endParaRPr lang="en-US" sz="1800" dirty="0"/>
                    </a:p>
                  </a:txBody>
                  <a:tcPr marL="114537" marR="114537" marT="57268" marB="57268" anchor="ctr">
                    <a:solidFill>
                      <a:srgbClr val="F0F0F0"/>
                    </a:solidFill>
                  </a:tcPr>
                </a:tc>
                <a:tc vMerge="1">
                  <a:tcPr marL="114537" marR="114537" marT="57268" marB="57268" anchor="ctr">
                    <a:solidFill>
                      <a:srgbClr val="F0F0F0"/>
                    </a:solidFill>
                  </a:tcPr>
                </a:tc>
              </a:tr>
              <a:tr h="648331">
                <a:tc vMerge="1">
                  <a:tcPr marL="114537" marR="114537" marT="57268" marB="57268" anchor="ctr">
                    <a:solidFill>
                      <a:srgbClr val="D6D4D5"/>
                    </a:solidFill>
                  </a:tcPr>
                </a:tc>
                <a:tc>
                  <a:txBody>
                    <a:bodyPr/>
                    <a:lstStyle/>
                    <a:p>
                      <a:pPr marL="0" algn="ctr" defTabSz="1424940" rtl="0" eaLnBrk="1" latinLnBrk="0" hangingPunct="1"/>
                      <a:r>
                        <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rPr>
                        <a:t>木质吸音板</a:t>
                      </a:r>
                      <a:endParaRPr lang="zh-CN" altLang="en-US" sz="1800" b="1" kern="1200" dirty="0">
                        <a:solidFill>
                          <a:schemeClr val="bg1">
                            <a:lumMod val="50000"/>
                          </a:schemeClr>
                        </a:solidFill>
                        <a:latin typeface="微软雅黑" panose="020B0503020204020204" pitchFamily="34" charset="-122"/>
                        <a:ea typeface="微软雅黑" panose="020B0503020204020204" pitchFamily="34" charset="-122"/>
                        <a:cs typeface="+mn-cs"/>
                      </a:endParaRPr>
                    </a:p>
                  </a:txBody>
                  <a:tcPr marL="114537" marR="114537" marT="57268" marB="57268" anchor="ctr">
                    <a:solidFill>
                      <a:srgbClr val="F0F0F0"/>
                    </a:solidFill>
                  </a:tcPr>
                </a:tc>
                <a:tc>
                  <a:txBody>
                    <a:bodyPr/>
                    <a:lstStyle/>
                    <a:p>
                      <a:pPr algn="ctr"/>
                      <a:r>
                        <a:rPr lang="en-US" altLang="zh-CN" sz="1800" dirty="0"/>
                        <a:t>300</a:t>
                      </a:r>
                      <a:endParaRPr lang="en-US" altLang="zh-CN" sz="1800" dirty="0"/>
                    </a:p>
                  </a:txBody>
                  <a:tcPr marL="114537" marR="114537" marT="57268" marB="57268" anchor="ctr">
                    <a:solidFill>
                      <a:srgbClr val="F0F0F0"/>
                    </a:solidFill>
                  </a:tcPr>
                </a:tc>
                <a:tc vMerge="1">
                  <a:tcPr marL="114537" marR="114537" marT="57268" marB="57268" anchor="ctr">
                    <a:solidFill>
                      <a:srgbClr val="F0F0F0"/>
                    </a:solidFill>
                  </a:tcPr>
                </a:tc>
              </a:tr>
            </a:tbl>
          </a:graphicData>
        </a:graphic>
      </p:graphicFrame>
      <p:sp>
        <p:nvSpPr>
          <p:cNvPr id="5" name="文本框 4"/>
          <p:cNvSpPr txBox="1"/>
          <p:nvPr/>
        </p:nvSpPr>
        <p:spPr>
          <a:xfrm>
            <a:off x="618565" y="818029"/>
            <a:ext cx="1261884" cy="523220"/>
          </a:xfrm>
          <a:prstGeom prst="rect">
            <a:avLst/>
          </a:prstGeom>
          <a:noFill/>
        </p:spPr>
        <p:txBody>
          <a:bodyPr wrap="none" rtlCol="0">
            <a:spAutoFit/>
          </a:bodyPr>
          <a:lstStyle/>
          <a:p>
            <a:r>
              <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rPr>
              <a:t>材料表</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8565" y="513229"/>
            <a:ext cx="1627369" cy="523220"/>
          </a:xfrm>
          <a:prstGeom prst="rect">
            <a:avLst/>
          </a:prstGeom>
          <a:noFill/>
        </p:spPr>
        <p:txBody>
          <a:bodyPr wrap="none" rtlCol="0">
            <a:spAutoFit/>
          </a:bodyPr>
          <a:lstStyle/>
          <a:p>
            <a:r>
              <a:rPr lang="zh-CN" altLang="en-US" sz="2800" b="1" dirty="0" smtClean="0">
                <a:latin typeface="隶书" panose="02010509060101010101" pitchFamily="49" charset="-122"/>
                <a:ea typeface="隶书" panose="02010509060101010101" pitchFamily="49" charset="-122"/>
              </a:rPr>
              <a:t>工程概算</a:t>
            </a:r>
            <a:endParaRPr lang="zh-CN" altLang="en-US" sz="2800" b="1" dirty="0">
              <a:latin typeface="隶书" panose="02010509060101010101" pitchFamily="49" charset="-122"/>
              <a:ea typeface="隶书" panose="02010509060101010101" pitchFamily="49" charset="-122"/>
            </a:endParaRPr>
          </a:p>
        </p:txBody>
      </p:sp>
      <p:graphicFrame>
        <p:nvGraphicFramePr>
          <p:cNvPr id="3" name="表格 2"/>
          <p:cNvGraphicFramePr>
            <a:graphicFrameLocks noGrp="1"/>
          </p:cNvGraphicFramePr>
          <p:nvPr/>
        </p:nvGraphicFramePr>
        <p:xfrm>
          <a:off x="948266" y="953418"/>
          <a:ext cx="13020121" cy="10004707"/>
        </p:xfrm>
        <a:graphic>
          <a:graphicData uri="http://schemas.openxmlformats.org/drawingml/2006/table">
            <a:tbl>
              <a:tblPr firstRow="1" bandRow="1">
                <a:tableStyleId>{5C22544A-7EE6-4342-B048-85BDC9FD1C3A}</a:tableStyleId>
              </a:tblPr>
              <a:tblGrid>
                <a:gridCol w="1286017"/>
                <a:gridCol w="2449223"/>
                <a:gridCol w="2520280"/>
                <a:gridCol w="864096"/>
                <a:gridCol w="288032"/>
                <a:gridCol w="1080120"/>
                <a:gridCol w="4532353"/>
              </a:tblGrid>
              <a:tr h="696500">
                <a:tc gridSpan="7">
                  <a:txBody>
                    <a:bodyPr/>
                    <a:lstStyle/>
                    <a:p>
                      <a:pPr algn="ctr"/>
                      <a:r>
                        <a:rPr lang="zh-CN" altLang="en-US" sz="2400" b="1" dirty="0" smtClean="0">
                          <a:solidFill>
                            <a:schemeClr val="tx1">
                              <a:lumMod val="85000"/>
                              <a:lumOff val="15000"/>
                            </a:schemeClr>
                          </a:solidFill>
                          <a:latin typeface="微软雅黑" panose="020B0503020204020204" pitchFamily="34" charset="-122"/>
                          <a:ea typeface="微软雅黑" panose="020B0503020204020204" pitchFamily="34" charset="-122"/>
                        </a:rPr>
                        <a:t>宿松县医养中心建设项目</a:t>
                      </a:r>
                      <a:endParaRPr lang="zh-CN" altLang="en-US" sz="2400" b="1" dirty="0">
                        <a:solidFill>
                          <a:schemeClr val="tx1">
                            <a:lumMod val="85000"/>
                            <a:lumOff val="15000"/>
                          </a:schemeClr>
                        </a:solidFill>
                        <a:latin typeface="微软雅黑" panose="020B0503020204020204" pitchFamily="34" charset="-122"/>
                        <a:ea typeface="微软雅黑" panose="020B0503020204020204" pitchFamily="34" charset="-122"/>
                      </a:endParaRPr>
                    </a:p>
                  </a:txBody>
                  <a:tcPr marL="114537" marR="114537" marT="57268" marB="57268" anchor="ctr">
                    <a:solidFill>
                      <a:srgbClr val="908D86"/>
                    </a:solidFill>
                  </a:tcPr>
                </a:tc>
                <a:tc hMerge="1">
                  <a:tcPr marL="114537" marR="114537" marT="57268" marB="57268" anchor="ctr">
                    <a:solidFill>
                      <a:srgbClr val="908D86"/>
                    </a:solidFill>
                  </a:tcPr>
                </a:tc>
                <a:tc hMerge="1">
                  <a:tcPr/>
                </a:tc>
                <a:tc hMerge="1">
                  <a:tcPr marL="114537" marR="114537" marT="57268" marB="57268" anchor="ctr">
                    <a:solidFill>
                      <a:srgbClr val="908D86"/>
                    </a:solidFill>
                  </a:tcPr>
                </a:tc>
                <a:tc hMerge="1">
                  <a:tcPr marL="114537" marR="114537" marT="57268" marB="57268" anchor="ctr">
                    <a:solidFill>
                      <a:srgbClr val="908D86"/>
                    </a:solidFill>
                  </a:tcPr>
                </a:tc>
                <a:tc hMerge="1">
                  <a:tcPr marL="114537" marR="114537" marT="57268" marB="57268" anchor="ctr">
                    <a:solidFill>
                      <a:srgbClr val="908D86"/>
                    </a:solidFill>
                  </a:tcPr>
                </a:tc>
                <a:tc hMerge="1">
                  <a:tcPr marL="114537" marR="114537" marT="57268" marB="57268" anchor="ctr">
                    <a:solidFill>
                      <a:srgbClr val="908D86"/>
                    </a:solidFill>
                  </a:tcPr>
                </a:tc>
              </a:tr>
              <a:tr h="696500">
                <a:tc>
                  <a:txBody>
                    <a:bodyPr/>
                    <a:lstStyle/>
                    <a:p>
                      <a:pPr algn="ctr"/>
                      <a:endParaRPr lang="zh-CN" altLang="en-US" sz="1800" dirty="0"/>
                    </a:p>
                  </a:txBody>
                  <a:tcPr marL="114537" marR="114537" marT="57268" marB="57268" anchor="ctr">
                    <a:solidFill>
                      <a:srgbClr val="D6D4D5"/>
                    </a:solidFill>
                  </a:tcPr>
                </a:tc>
                <a:tc>
                  <a:txBody>
                    <a:bodyPr/>
                    <a:lstStyle/>
                    <a:p>
                      <a:pPr algn="ctr"/>
                      <a:endParaRPr lang="zh-CN" altLang="en-US" sz="1800" b="1" dirty="0">
                        <a:solidFill>
                          <a:schemeClr val="bg1">
                            <a:lumMod val="50000"/>
                          </a:schemeClr>
                        </a:solidFill>
                        <a:latin typeface="微软雅黑" panose="020B0503020204020204" pitchFamily="34" charset="-122"/>
                        <a:ea typeface="微软雅黑" panose="020B0503020204020204" pitchFamily="34" charset="-122"/>
                      </a:endParaRPr>
                    </a:p>
                  </a:txBody>
                  <a:tcPr marL="114537" marR="114537" marT="57268" marB="57268" anchor="ctr">
                    <a:solidFill>
                      <a:srgbClr val="F0F0F0"/>
                    </a:solidFill>
                  </a:tcPr>
                </a:tc>
                <a:tc>
                  <a:txBody>
                    <a:bodyPr/>
                    <a:lstStyle/>
                    <a:p>
                      <a:pPr algn="ctr"/>
                      <a:r>
                        <a:rPr lang="zh-CN" altLang="en-US" sz="1800" dirty="0" smtClean="0"/>
                        <a:t>建筑面积（㎡）</a:t>
                      </a:r>
                      <a:endParaRPr lang="zh-CN" altLang="en-US" sz="1800" dirty="0"/>
                    </a:p>
                  </a:txBody>
                  <a:tcPr marL="114537" marR="114537" marT="57268" marB="57268" anchor="ctr">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algn="ctr"/>
                      <a:r>
                        <a:rPr lang="zh-CN" altLang="en-US" sz="1800" dirty="0" smtClean="0"/>
                        <a:t>总造价（元）</a:t>
                      </a:r>
                      <a:endParaRPr lang="zh-CN" altLang="en-US" sz="1800" dirty="0"/>
                    </a:p>
                  </a:txBody>
                  <a:tcPr marL="114537" marR="114537" marT="57268" marB="57268" anchor="ctr">
                    <a:solidFill>
                      <a:srgbClr val="F0F0F0"/>
                    </a:solidFill>
                  </a:tcPr>
                </a:tc>
              </a:tr>
              <a:tr h="674198">
                <a:tc>
                  <a:txBody>
                    <a:bodyPr/>
                    <a:lstStyle/>
                    <a:p>
                      <a:pPr algn="ctr"/>
                      <a:r>
                        <a:rPr lang="zh-CN" altLang="en-US" sz="1800" dirty="0" smtClean="0"/>
                        <a:t>（一）</a:t>
                      </a:r>
                      <a:endParaRPr lang="zh-CN" altLang="en-US" sz="1800" dirty="0"/>
                    </a:p>
                  </a:txBody>
                  <a:tcPr marL="114537" marR="114537" marT="57268" marB="57268" anchor="ctr">
                    <a:solidFill>
                      <a:srgbClr val="D6D4D5"/>
                    </a:solidFill>
                  </a:tcPr>
                </a:tc>
                <a:tc>
                  <a:txBody>
                    <a:bodyPr/>
                    <a:lstStyle/>
                    <a:p>
                      <a:pPr marL="0" algn="ctr" defTabSz="1424940" rtl="0" eaLnBrk="1" fontAlgn="b" latinLnBrk="0" hangingPunct="1"/>
                      <a:r>
                        <a:rPr lang="zh-CN" altLang="en-US" sz="1800" kern="1200">
                          <a:solidFill>
                            <a:schemeClr val="dk1"/>
                          </a:solidFill>
                          <a:latin typeface="+mn-lt"/>
                          <a:ea typeface="+mn-ea"/>
                          <a:cs typeface="+mn-cs"/>
                        </a:rPr>
                        <a:t>一层</a:t>
                      </a:r>
                      <a:endParaRPr lang="zh-CN" altLang="en-US" sz="1800" kern="1200">
                        <a:solidFill>
                          <a:schemeClr val="dk1"/>
                        </a:solidFill>
                        <a:latin typeface="+mn-lt"/>
                        <a:ea typeface="+mn-ea"/>
                        <a:cs typeface="+mn-cs"/>
                      </a:endParaRPr>
                    </a:p>
                  </a:txBody>
                  <a:tcPr marL="9525" marR="9525" marT="9525" marB="0" anchor="b">
                    <a:solidFill>
                      <a:srgbClr val="F0F0F0"/>
                    </a:solidFill>
                  </a:tcPr>
                </a:tc>
                <a:tc>
                  <a:txBody>
                    <a:bodyPr/>
                    <a:lstStyle/>
                    <a:p>
                      <a:pPr marL="0" algn="ctr" defTabSz="1424940" rtl="0" eaLnBrk="1" fontAlgn="b" latinLnBrk="0" hangingPunct="1"/>
                      <a:r>
                        <a:rPr lang="en-US" altLang="zh-CN" sz="1800" kern="1200" dirty="0" smtClean="0">
                          <a:solidFill>
                            <a:schemeClr val="dk1"/>
                          </a:solidFill>
                          <a:latin typeface="+mn-lt"/>
                          <a:ea typeface="+mn-ea"/>
                          <a:cs typeface="+mn-cs"/>
                        </a:rPr>
                        <a:t>16901</a:t>
                      </a:r>
                      <a:endParaRPr lang="en-US" altLang="zh-CN" sz="1800" kern="1200" dirty="0">
                        <a:solidFill>
                          <a:schemeClr val="dk1"/>
                        </a:solidFill>
                        <a:latin typeface="+mn-lt"/>
                        <a:ea typeface="+mn-ea"/>
                        <a:cs typeface="+mn-cs"/>
                      </a:endParaRPr>
                    </a:p>
                  </a:txBody>
                  <a:tcPr marL="9525" marR="9525" marT="9525" marB="0" anchor="b">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marL="0" algn="ctr" defTabSz="1424940" rtl="0" eaLnBrk="1" fontAlgn="b" latinLnBrk="0" hangingPunct="1"/>
                      <a:r>
                        <a:rPr lang="en-US" altLang="zh-CN" sz="1800" kern="1200" dirty="0" smtClean="0">
                          <a:solidFill>
                            <a:schemeClr val="dk1"/>
                          </a:solidFill>
                          <a:latin typeface="+mn-lt"/>
                          <a:ea typeface="+mn-ea"/>
                          <a:cs typeface="+mn-cs"/>
                        </a:rPr>
                        <a:t>10506576</a:t>
                      </a:r>
                      <a:endParaRPr lang="zh-CN" altLang="en-US" sz="1800" kern="1200" dirty="0">
                        <a:solidFill>
                          <a:schemeClr val="dk1"/>
                        </a:solidFill>
                        <a:latin typeface="+mn-lt"/>
                        <a:ea typeface="+mn-ea"/>
                        <a:cs typeface="+mn-cs"/>
                      </a:endParaRPr>
                    </a:p>
                  </a:txBody>
                  <a:tcPr marL="114537" marR="114537" marT="57268" marB="57268" anchor="ctr">
                    <a:solidFill>
                      <a:srgbClr val="F0F0F0"/>
                    </a:solidFill>
                  </a:tcPr>
                </a:tc>
              </a:tr>
              <a:tr h="894336">
                <a:tc>
                  <a:txBody>
                    <a:bodyPr/>
                    <a:lstStyle/>
                    <a:p>
                      <a:pPr algn="ctr"/>
                      <a:r>
                        <a:rPr lang="zh-CN" altLang="en-US" sz="1800" dirty="0" smtClean="0"/>
                        <a:t>（二）</a:t>
                      </a:r>
                      <a:endParaRPr lang="zh-CN" altLang="en-US" sz="1800" dirty="0"/>
                    </a:p>
                  </a:txBody>
                  <a:tcPr marL="114537" marR="114537" marT="57268" marB="57268" anchor="ctr">
                    <a:solidFill>
                      <a:srgbClr val="D6D4D5"/>
                    </a:solidFill>
                  </a:tcPr>
                </a:tc>
                <a:tc>
                  <a:txBody>
                    <a:bodyPr/>
                    <a:lstStyle/>
                    <a:p>
                      <a:pPr marL="0" algn="ctr" defTabSz="1424940" rtl="0" eaLnBrk="1" fontAlgn="b" latinLnBrk="0" hangingPunct="1"/>
                      <a:r>
                        <a:rPr lang="zh-CN" altLang="en-US" sz="1800" kern="1200">
                          <a:solidFill>
                            <a:schemeClr val="dk1"/>
                          </a:solidFill>
                          <a:latin typeface="+mn-lt"/>
                          <a:ea typeface="+mn-ea"/>
                          <a:cs typeface="+mn-cs"/>
                        </a:rPr>
                        <a:t>二层</a:t>
                      </a:r>
                      <a:endParaRPr lang="zh-CN" altLang="en-US" sz="1800" kern="1200">
                        <a:solidFill>
                          <a:schemeClr val="dk1"/>
                        </a:solidFill>
                        <a:latin typeface="+mn-lt"/>
                        <a:ea typeface="+mn-ea"/>
                        <a:cs typeface="+mn-cs"/>
                      </a:endParaRPr>
                    </a:p>
                  </a:txBody>
                  <a:tcPr marL="9525" marR="9525" marT="9525" marB="0" anchor="b">
                    <a:solidFill>
                      <a:srgbClr val="F0F0F0"/>
                    </a:solidFill>
                  </a:tcPr>
                </a:tc>
                <a:tc>
                  <a:txBody>
                    <a:bodyPr/>
                    <a:lstStyle/>
                    <a:p>
                      <a:pPr marL="0" algn="ctr" defTabSz="1424940" rtl="0" eaLnBrk="1" fontAlgn="b" latinLnBrk="0" hangingPunct="1"/>
                      <a:r>
                        <a:rPr lang="en-US" altLang="zh-CN" sz="1800" kern="1200" dirty="0" smtClean="0">
                          <a:solidFill>
                            <a:schemeClr val="dk1"/>
                          </a:solidFill>
                          <a:latin typeface="+mn-lt"/>
                          <a:ea typeface="+mn-ea"/>
                          <a:cs typeface="+mn-cs"/>
                        </a:rPr>
                        <a:t>11547</a:t>
                      </a:r>
                      <a:br>
                        <a:rPr lang="en-US" altLang="zh-CN" sz="1800" kern="1200" dirty="0">
                          <a:solidFill>
                            <a:schemeClr val="dk1"/>
                          </a:solidFill>
                          <a:latin typeface="+mn-lt"/>
                          <a:ea typeface="+mn-ea"/>
                          <a:cs typeface="+mn-cs"/>
                        </a:rPr>
                      </a:br>
                      <a:br>
                        <a:rPr lang="en-US" altLang="zh-CN" sz="1800" kern="1200" dirty="0">
                          <a:solidFill>
                            <a:schemeClr val="dk1"/>
                          </a:solidFill>
                          <a:latin typeface="+mn-lt"/>
                          <a:ea typeface="+mn-ea"/>
                          <a:cs typeface="+mn-cs"/>
                        </a:rPr>
                      </a:br>
                      <a:endParaRPr lang="en-US" altLang="zh-CN" sz="1800" kern="1200" dirty="0">
                        <a:solidFill>
                          <a:schemeClr val="dk1"/>
                        </a:solidFill>
                        <a:latin typeface="+mn-lt"/>
                        <a:ea typeface="+mn-ea"/>
                        <a:cs typeface="+mn-cs"/>
                      </a:endParaRPr>
                    </a:p>
                  </a:txBody>
                  <a:tcPr marL="9525" marR="9525" marT="9525" marB="0" anchor="b">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marL="0" algn="ctr" defTabSz="1424940" rtl="0" eaLnBrk="1" fontAlgn="b" latinLnBrk="0" hangingPunct="1"/>
                      <a:r>
                        <a:rPr lang="en-US" altLang="zh-CN" sz="1800" kern="1200" dirty="0" smtClean="0">
                          <a:solidFill>
                            <a:schemeClr val="dk1"/>
                          </a:solidFill>
                          <a:latin typeface="+mn-lt"/>
                          <a:ea typeface="+mn-ea"/>
                          <a:cs typeface="+mn-cs"/>
                        </a:rPr>
                        <a:t>7852688</a:t>
                      </a:r>
                      <a:endParaRPr lang="zh-CN" altLang="en-US" sz="1800" kern="1200" dirty="0">
                        <a:solidFill>
                          <a:schemeClr val="dk1"/>
                        </a:solidFill>
                        <a:latin typeface="+mn-lt"/>
                        <a:ea typeface="+mn-ea"/>
                        <a:cs typeface="+mn-cs"/>
                      </a:endParaRPr>
                    </a:p>
                  </a:txBody>
                  <a:tcPr marL="114537" marR="114537" marT="57268" marB="57268" anchor="ctr">
                    <a:solidFill>
                      <a:srgbClr val="F0F0F0"/>
                    </a:solidFill>
                  </a:tcPr>
                </a:tc>
              </a:tr>
              <a:tr h="655630">
                <a:tc>
                  <a:txBody>
                    <a:bodyPr/>
                    <a:lstStyle/>
                    <a:p>
                      <a:pPr marL="0" algn="ctr" defTabSz="1424940" rtl="0" eaLnBrk="1" latinLnBrk="0" hangingPunct="1"/>
                      <a:r>
                        <a:rPr lang="zh-CN" altLang="en-US" sz="1800" kern="1200" dirty="0" smtClean="0">
                          <a:solidFill>
                            <a:schemeClr val="dk1"/>
                          </a:solidFill>
                          <a:latin typeface="+mn-lt"/>
                          <a:ea typeface="+mn-ea"/>
                          <a:cs typeface="+mn-cs"/>
                        </a:rPr>
                        <a:t>（三）</a:t>
                      </a:r>
                      <a:endParaRPr lang="en-US" altLang="zh-CN" sz="1800" kern="1200" dirty="0" smtClean="0">
                        <a:solidFill>
                          <a:schemeClr val="dk1"/>
                        </a:solidFill>
                        <a:latin typeface="+mn-lt"/>
                        <a:ea typeface="+mn-ea"/>
                        <a:cs typeface="+mn-cs"/>
                      </a:endParaRPr>
                    </a:p>
                  </a:txBody>
                  <a:tcPr marL="114537" marR="114537" marT="57268" marB="57268" anchor="ctr">
                    <a:solidFill>
                      <a:srgbClr val="D6D4D5"/>
                    </a:solidFill>
                  </a:tcPr>
                </a:tc>
                <a:tc>
                  <a:txBody>
                    <a:bodyPr/>
                    <a:lstStyle/>
                    <a:p>
                      <a:pPr marL="0" algn="ctr" defTabSz="1424940" rtl="0" eaLnBrk="1" fontAlgn="b" latinLnBrk="0" hangingPunct="1"/>
                      <a:r>
                        <a:rPr lang="zh-CN" altLang="en-US" sz="1800" kern="1200">
                          <a:solidFill>
                            <a:schemeClr val="dk1"/>
                          </a:solidFill>
                          <a:latin typeface="+mn-lt"/>
                          <a:ea typeface="+mn-ea"/>
                          <a:cs typeface="+mn-cs"/>
                        </a:rPr>
                        <a:t>三层</a:t>
                      </a:r>
                      <a:endParaRPr lang="zh-CN" altLang="en-US" sz="1800" kern="1200">
                        <a:solidFill>
                          <a:schemeClr val="dk1"/>
                        </a:solidFill>
                        <a:latin typeface="+mn-lt"/>
                        <a:ea typeface="+mn-ea"/>
                        <a:cs typeface="+mn-cs"/>
                      </a:endParaRPr>
                    </a:p>
                  </a:txBody>
                  <a:tcPr marL="9525" marR="9525" marT="9525" marB="0" anchor="b">
                    <a:solidFill>
                      <a:srgbClr val="F0F0F0"/>
                    </a:solidFill>
                  </a:tcPr>
                </a:tc>
                <a:tc>
                  <a:txBody>
                    <a:bodyPr/>
                    <a:lstStyle/>
                    <a:p>
                      <a:pPr marL="0" algn="ctr" defTabSz="1424940" rtl="0" eaLnBrk="1" fontAlgn="b" latinLnBrk="0" hangingPunct="1"/>
                      <a:r>
                        <a:rPr lang="en-US" altLang="zh-CN" sz="1800" kern="1200" dirty="0" smtClean="0">
                          <a:solidFill>
                            <a:schemeClr val="dk1"/>
                          </a:solidFill>
                          <a:latin typeface="+mn-lt"/>
                          <a:ea typeface="+mn-ea"/>
                          <a:cs typeface="+mn-cs"/>
                        </a:rPr>
                        <a:t>6278</a:t>
                      </a:r>
                      <a:endParaRPr lang="en-US" altLang="zh-CN" sz="1800" kern="1200" dirty="0">
                        <a:solidFill>
                          <a:schemeClr val="dk1"/>
                        </a:solidFill>
                        <a:latin typeface="+mn-lt"/>
                        <a:ea typeface="+mn-ea"/>
                        <a:cs typeface="+mn-cs"/>
                      </a:endParaRPr>
                    </a:p>
                  </a:txBody>
                  <a:tcPr marL="9525" marR="9525" marT="9525" marB="0" anchor="b">
                    <a:solidFill>
                      <a:srgbClr val="F0F0F0"/>
                    </a:solidFill>
                  </a:tcPr>
                </a:tc>
                <a:tc>
                  <a:txBody>
                    <a:bodyPr/>
                    <a:lstStyle/>
                    <a:p>
                      <a:endParaRPr lang="zh-CN" altLang="en-US"/>
                    </a:p>
                  </a:txBody>
                  <a:tcPr marL="114537" marR="114537" marT="57268" marB="57268" anchor="ctr">
                    <a:solidFill>
                      <a:srgbClr val="F0F0F0"/>
                    </a:solidFill>
                  </a:tcPr>
                </a:tc>
                <a:tc>
                  <a:txBody>
                    <a:bodyPr/>
                    <a:lstStyle/>
                    <a:p>
                      <a:endParaRPr lang="zh-CN" altLang="en-US" dirty="0"/>
                    </a:p>
                  </a:txBody>
                  <a:tcPr marL="114537" marR="114537" marT="57268" marB="57268" anchor="ctr">
                    <a:solidFill>
                      <a:srgbClr val="F0F0F0"/>
                    </a:solidFill>
                  </a:tcPr>
                </a:tc>
                <a:tc>
                  <a:txBody>
                    <a:bodyPr/>
                    <a:lstStyle/>
                    <a:p>
                      <a:endParaRPr lang="zh-CN" altLang="en-US" dirty="0"/>
                    </a:p>
                  </a:txBody>
                  <a:tcPr marL="114537" marR="114537" marT="57268" marB="57268" anchor="ctr">
                    <a:solidFill>
                      <a:srgbClr val="F0F0F0"/>
                    </a:solidFill>
                  </a:tcPr>
                </a:tc>
                <a:tc>
                  <a:txBody>
                    <a:bodyPr/>
                    <a:lstStyle/>
                    <a:p>
                      <a:pPr marL="0" algn="ctr" defTabSz="1424940" rtl="0" eaLnBrk="1" fontAlgn="b" latinLnBrk="0" hangingPunct="1"/>
                      <a:r>
                        <a:rPr lang="en-US" altLang="zh-CN" sz="1800" kern="1200" dirty="0" smtClean="0">
                          <a:solidFill>
                            <a:schemeClr val="dk1"/>
                          </a:solidFill>
                          <a:latin typeface="+mn-lt"/>
                          <a:ea typeface="+mn-ea"/>
                          <a:cs typeface="+mn-cs"/>
                        </a:rPr>
                        <a:t>7485260</a:t>
                      </a:r>
                      <a:endParaRPr lang="zh-CN" altLang="en-US" sz="1800" kern="1200" dirty="0">
                        <a:solidFill>
                          <a:schemeClr val="dk1"/>
                        </a:solidFill>
                        <a:latin typeface="+mn-lt"/>
                        <a:ea typeface="+mn-ea"/>
                        <a:cs typeface="+mn-cs"/>
                      </a:endParaRPr>
                    </a:p>
                  </a:txBody>
                  <a:tcPr marL="114537" marR="114537" marT="57268" marB="57268" anchor="ctr">
                    <a:solidFill>
                      <a:srgbClr val="F0F0F0"/>
                    </a:solidFill>
                  </a:tcPr>
                </a:tc>
              </a:tr>
              <a:tr h="582424">
                <a:tc>
                  <a:txBody>
                    <a:bodyPr/>
                    <a:lstStyle/>
                    <a:p>
                      <a:pPr marL="0" algn="ctr" defTabSz="1424940" rtl="0" eaLnBrk="1" latinLnBrk="0" hangingPunct="1"/>
                      <a:r>
                        <a:rPr lang="zh-CN" altLang="en-US" sz="1800" kern="1200" dirty="0" smtClean="0">
                          <a:solidFill>
                            <a:schemeClr val="dk1"/>
                          </a:solidFill>
                          <a:latin typeface="+mn-lt"/>
                          <a:ea typeface="+mn-ea"/>
                          <a:cs typeface="+mn-cs"/>
                        </a:rPr>
                        <a:t>（四）</a:t>
                      </a:r>
                      <a:endParaRPr lang="zh-CN" altLang="en-US" sz="1800" kern="1200" dirty="0">
                        <a:solidFill>
                          <a:schemeClr val="dk1"/>
                        </a:solidFill>
                        <a:latin typeface="+mn-lt"/>
                        <a:ea typeface="+mn-ea"/>
                        <a:cs typeface="+mn-cs"/>
                      </a:endParaRPr>
                    </a:p>
                  </a:txBody>
                  <a:tcPr marL="114537" marR="114537" marT="57268" marB="57268" anchor="ctr">
                    <a:solidFill>
                      <a:srgbClr val="D6D4D5"/>
                    </a:solidFill>
                  </a:tcPr>
                </a:tc>
                <a:tc>
                  <a:txBody>
                    <a:bodyPr/>
                    <a:lstStyle/>
                    <a:p>
                      <a:pPr marL="0" algn="ctr" defTabSz="1424940" rtl="0" eaLnBrk="1" fontAlgn="b" latinLnBrk="0" hangingPunct="1"/>
                      <a:r>
                        <a:rPr lang="zh-CN" altLang="en-US" sz="1800" kern="1200">
                          <a:solidFill>
                            <a:schemeClr val="dk1"/>
                          </a:solidFill>
                          <a:latin typeface="+mn-lt"/>
                          <a:ea typeface="+mn-ea"/>
                          <a:cs typeface="+mn-cs"/>
                        </a:rPr>
                        <a:t>四层</a:t>
                      </a:r>
                      <a:endParaRPr lang="zh-CN" altLang="en-US" sz="1800" kern="1200">
                        <a:solidFill>
                          <a:schemeClr val="dk1"/>
                        </a:solidFill>
                        <a:latin typeface="+mn-lt"/>
                        <a:ea typeface="+mn-ea"/>
                        <a:cs typeface="+mn-cs"/>
                      </a:endParaRPr>
                    </a:p>
                  </a:txBody>
                  <a:tcPr marL="9525" marR="9525" marT="9525" marB="0" anchor="b">
                    <a:solidFill>
                      <a:srgbClr val="F0F0F0"/>
                    </a:solidFill>
                  </a:tcPr>
                </a:tc>
                <a:tc>
                  <a:txBody>
                    <a:bodyPr/>
                    <a:lstStyle/>
                    <a:p>
                      <a:pPr marL="0" algn="ctr" defTabSz="1424940" rtl="0" eaLnBrk="1" fontAlgn="b" latinLnBrk="0" hangingPunct="1"/>
                      <a:r>
                        <a:rPr lang="en-US" altLang="zh-CN" sz="1800" kern="1200" dirty="0" smtClean="0">
                          <a:solidFill>
                            <a:schemeClr val="dk1"/>
                          </a:solidFill>
                          <a:latin typeface="+mn-lt"/>
                          <a:ea typeface="+mn-ea"/>
                          <a:cs typeface="+mn-cs"/>
                        </a:rPr>
                        <a:t>8044</a:t>
                      </a:r>
                      <a:endParaRPr lang="en-US" altLang="zh-CN" sz="1800" kern="1200" dirty="0">
                        <a:solidFill>
                          <a:schemeClr val="dk1"/>
                        </a:solidFill>
                        <a:latin typeface="+mn-lt"/>
                        <a:ea typeface="+mn-ea"/>
                        <a:cs typeface="+mn-cs"/>
                      </a:endParaRPr>
                    </a:p>
                  </a:txBody>
                  <a:tcPr marL="9525" marR="9525" marT="9525" marB="0" anchor="b">
                    <a:solidFill>
                      <a:srgbClr val="F0F0F0"/>
                    </a:solidFill>
                  </a:tcPr>
                </a:tc>
                <a:tc>
                  <a:txBody>
                    <a:bodyPr/>
                    <a:lstStyle/>
                    <a:p>
                      <a:endParaRPr lang="zh-CN" altLang="en-US" dirty="0"/>
                    </a:p>
                  </a:txBody>
                  <a:tcPr marL="114537" marR="114537" marT="57268" marB="57268" anchor="ctr">
                    <a:solidFill>
                      <a:srgbClr val="F0F0F0"/>
                    </a:solidFill>
                  </a:tcPr>
                </a:tc>
                <a:tc>
                  <a:txBody>
                    <a:bodyPr/>
                    <a:lstStyle/>
                    <a:p>
                      <a:endParaRPr lang="zh-CN" altLang="en-US" dirty="0"/>
                    </a:p>
                  </a:txBody>
                  <a:tcPr marL="114537" marR="114537" marT="57268" marB="57268" anchor="ctr">
                    <a:solidFill>
                      <a:srgbClr val="F0F0F0"/>
                    </a:solidFill>
                  </a:tcPr>
                </a:tc>
                <a:tc>
                  <a:txBody>
                    <a:bodyPr/>
                    <a:lstStyle/>
                    <a:p>
                      <a:endParaRPr lang="zh-CN" altLang="en-US" dirty="0"/>
                    </a:p>
                  </a:txBody>
                  <a:tcPr marL="114537" marR="114537" marT="57268" marB="57268" anchor="ctr">
                    <a:solidFill>
                      <a:srgbClr val="F0F0F0"/>
                    </a:solidFill>
                  </a:tcPr>
                </a:tc>
                <a:tc>
                  <a:txBody>
                    <a:bodyPr/>
                    <a:lstStyle/>
                    <a:p>
                      <a:pPr marL="0" algn="ctr" defTabSz="1424940" rtl="0" eaLnBrk="1" fontAlgn="b" latinLnBrk="0" hangingPunct="1"/>
                      <a:r>
                        <a:rPr lang="en-US" altLang="zh-CN" sz="1800" kern="1200" dirty="0" smtClean="0">
                          <a:solidFill>
                            <a:schemeClr val="dk1"/>
                          </a:solidFill>
                          <a:latin typeface="+mn-lt"/>
                          <a:ea typeface="+mn-ea"/>
                          <a:cs typeface="+mn-cs"/>
                        </a:rPr>
                        <a:t>8218508</a:t>
                      </a:r>
                      <a:endParaRPr lang="zh-CN" altLang="en-US" sz="1800" kern="1200" dirty="0">
                        <a:solidFill>
                          <a:schemeClr val="dk1"/>
                        </a:solidFill>
                        <a:latin typeface="+mn-lt"/>
                        <a:ea typeface="+mn-ea"/>
                        <a:cs typeface="+mn-cs"/>
                      </a:endParaRPr>
                    </a:p>
                  </a:txBody>
                  <a:tcPr marL="114537" marR="114537" marT="57268" marB="57268" anchor="ctr">
                    <a:solidFill>
                      <a:srgbClr val="F0F0F0"/>
                    </a:solidFill>
                  </a:tcPr>
                </a:tc>
              </a:tr>
              <a:tr h="582424">
                <a:tc>
                  <a:txBody>
                    <a:bodyPr/>
                    <a:lstStyle/>
                    <a:p>
                      <a:pPr algn="ctr"/>
                      <a:r>
                        <a:rPr lang="zh-CN" altLang="en-US" sz="1800" dirty="0" smtClean="0"/>
                        <a:t>（五）</a:t>
                      </a:r>
                      <a:endParaRPr lang="zh-CN" altLang="en-US" sz="1800" dirty="0"/>
                    </a:p>
                  </a:txBody>
                  <a:tcPr marL="114537" marR="114537" marT="57268" marB="57268" anchor="ctr">
                    <a:solidFill>
                      <a:srgbClr val="D6D4D5"/>
                    </a:solidFill>
                  </a:tcPr>
                </a:tc>
                <a:tc>
                  <a:txBody>
                    <a:bodyPr/>
                    <a:lstStyle/>
                    <a:p>
                      <a:pPr marL="0" algn="ctr" defTabSz="1424940" rtl="0" eaLnBrk="1" fontAlgn="b" latinLnBrk="0" hangingPunct="1"/>
                      <a:r>
                        <a:rPr lang="zh-CN" altLang="en-US" sz="1800" kern="1200">
                          <a:solidFill>
                            <a:schemeClr val="dk1"/>
                          </a:solidFill>
                          <a:latin typeface="+mn-lt"/>
                          <a:ea typeface="+mn-ea"/>
                          <a:cs typeface="+mn-cs"/>
                        </a:rPr>
                        <a:t>五层</a:t>
                      </a:r>
                      <a:endParaRPr lang="zh-CN" altLang="en-US" sz="1800" kern="1200">
                        <a:solidFill>
                          <a:schemeClr val="dk1"/>
                        </a:solidFill>
                        <a:latin typeface="+mn-lt"/>
                        <a:ea typeface="+mn-ea"/>
                        <a:cs typeface="+mn-cs"/>
                      </a:endParaRPr>
                    </a:p>
                  </a:txBody>
                  <a:tcPr marL="9525" marR="9525" marT="9525" marB="0" anchor="b">
                    <a:solidFill>
                      <a:srgbClr val="F0F0F0"/>
                    </a:solidFill>
                  </a:tcPr>
                </a:tc>
                <a:tc>
                  <a:txBody>
                    <a:bodyPr/>
                    <a:lstStyle/>
                    <a:p>
                      <a:pPr marL="0" algn="ctr" defTabSz="1424940" rtl="0" eaLnBrk="1" fontAlgn="b" latinLnBrk="0" hangingPunct="1"/>
                      <a:r>
                        <a:rPr lang="en-US" altLang="zh-CN" sz="1800" kern="1200" dirty="0" smtClean="0">
                          <a:solidFill>
                            <a:schemeClr val="dk1"/>
                          </a:solidFill>
                          <a:latin typeface="+mn-lt"/>
                          <a:ea typeface="+mn-ea"/>
                          <a:cs typeface="+mn-cs"/>
                        </a:rPr>
                        <a:t>6278</a:t>
                      </a:r>
                      <a:endParaRPr lang="en-US" altLang="zh-CN" sz="1800" kern="1200" dirty="0">
                        <a:solidFill>
                          <a:schemeClr val="dk1"/>
                        </a:solidFill>
                        <a:latin typeface="+mn-lt"/>
                        <a:ea typeface="+mn-ea"/>
                        <a:cs typeface="+mn-cs"/>
                      </a:endParaRPr>
                    </a:p>
                  </a:txBody>
                  <a:tcPr marL="9525" marR="9525" marT="9525" marB="0" anchor="b">
                    <a:solidFill>
                      <a:srgbClr val="F0F0F0"/>
                    </a:solidFill>
                  </a:tcPr>
                </a:tc>
                <a:tc>
                  <a:txBody>
                    <a:bodyPr/>
                    <a:lstStyle/>
                    <a:p>
                      <a:endParaRPr lang="zh-CN" altLang="en-US" dirty="0"/>
                    </a:p>
                  </a:txBody>
                  <a:tcPr marL="114537" marR="114537" marT="57268" marB="57268" anchor="ctr">
                    <a:solidFill>
                      <a:srgbClr val="F0F0F0"/>
                    </a:solidFill>
                  </a:tcPr>
                </a:tc>
                <a:tc>
                  <a:txBody>
                    <a:bodyPr/>
                    <a:lstStyle/>
                    <a:p>
                      <a:endParaRPr lang="zh-CN" altLang="en-US" dirty="0"/>
                    </a:p>
                  </a:txBody>
                  <a:tcPr marL="114537" marR="114537" marT="57268" marB="57268" anchor="ctr">
                    <a:solidFill>
                      <a:srgbClr val="F0F0F0"/>
                    </a:solidFill>
                  </a:tcPr>
                </a:tc>
                <a:tc>
                  <a:txBody>
                    <a:bodyPr/>
                    <a:lstStyle/>
                    <a:p>
                      <a:endParaRPr lang="zh-CN" altLang="en-US" dirty="0"/>
                    </a:p>
                  </a:txBody>
                  <a:tcPr marL="114537" marR="114537" marT="57268" marB="57268" anchor="ctr">
                    <a:solidFill>
                      <a:srgbClr val="F0F0F0"/>
                    </a:solidFill>
                  </a:tcPr>
                </a:tc>
                <a:tc>
                  <a:txBody>
                    <a:bodyPr/>
                    <a:lstStyle/>
                    <a:p>
                      <a:pPr marL="0" algn="ctr" defTabSz="1424940" rtl="0" eaLnBrk="1" fontAlgn="b" latinLnBrk="0" hangingPunct="1"/>
                      <a:r>
                        <a:rPr lang="en-US" altLang="zh-CN" sz="1800" kern="1200" dirty="0" smtClean="0">
                          <a:solidFill>
                            <a:schemeClr val="dk1"/>
                          </a:solidFill>
                          <a:latin typeface="+mn-lt"/>
                          <a:ea typeface="+mn-ea"/>
                          <a:cs typeface="+mn-cs"/>
                        </a:rPr>
                        <a:t>4643371</a:t>
                      </a:r>
                      <a:endParaRPr lang="zh-CN" altLang="en-US" sz="1800" kern="1200" dirty="0">
                        <a:solidFill>
                          <a:schemeClr val="dk1"/>
                        </a:solidFill>
                        <a:latin typeface="+mn-lt"/>
                        <a:ea typeface="+mn-ea"/>
                        <a:cs typeface="+mn-cs"/>
                      </a:endParaRPr>
                    </a:p>
                  </a:txBody>
                  <a:tcPr marL="114537" marR="114537" marT="57268" marB="57268" anchor="ctr">
                    <a:solidFill>
                      <a:srgbClr val="F0F0F0"/>
                    </a:solidFill>
                  </a:tcPr>
                </a:tc>
              </a:tr>
              <a:tr h="877143">
                <a:tc>
                  <a:txBody>
                    <a:bodyPr/>
                    <a:lstStyle/>
                    <a:p>
                      <a:pPr algn="ctr"/>
                      <a:r>
                        <a:rPr lang="zh-CN" altLang="en-US" sz="1800" dirty="0" smtClean="0"/>
                        <a:t>（六）</a:t>
                      </a:r>
                      <a:endParaRPr lang="zh-CN" altLang="en-US" sz="1800" dirty="0"/>
                    </a:p>
                  </a:txBody>
                  <a:tcPr marL="114537" marR="114537" marT="57268" marB="57268" anchor="ctr">
                    <a:solidFill>
                      <a:srgbClr val="D6D4D5"/>
                    </a:solidFill>
                  </a:tcPr>
                </a:tc>
                <a:tc>
                  <a:txBody>
                    <a:bodyPr/>
                    <a:lstStyle/>
                    <a:p>
                      <a:pPr marL="0" algn="ctr" defTabSz="1424940" rtl="0" eaLnBrk="1" fontAlgn="b" latinLnBrk="0" hangingPunct="1"/>
                      <a:r>
                        <a:rPr lang="zh-CN" altLang="en-US" sz="1800" kern="1200">
                          <a:solidFill>
                            <a:schemeClr val="dk1"/>
                          </a:solidFill>
                          <a:latin typeface="+mn-lt"/>
                          <a:ea typeface="+mn-ea"/>
                          <a:cs typeface="+mn-cs"/>
                        </a:rPr>
                        <a:t>标准层（六层至十层）共五层</a:t>
                      </a:r>
                      <a:endParaRPr lang="zh-CN" altLang="en-US" sz="1800" kern="1200">
                        <a:solidFill>
                          <a:schemeClr val="dk1"/>
                        </a:solidFill>
                        <a:latin typeface="+mn-lt"/>
                        <a:ea typeface="+mn-ea"/>
                        <a:cs typeface="+mn-cs"/>
                      </a:endParaRPr>
                    </a:p>
                  </a:txBody>
                  <a:tcPr marL="9525" marR="9525" marT="9525" marB="0" anchor="b">
                    <a:solidFill>
                      <a:srgbClr val="F0F0F0"/>
                    </a:solidFill>
                  </a:tcPr>
                </a:tc>
                <a:tc>
                  <a:txBody>
                    <a:bodyPr/>
                    <a:lstStyle/>
                    <a:p>
                      <a:pPr marL="0" algn="ctr" defTabSz="1424940" rtl="0" eaLnBrk="1" fontAlgn="b" latinLnBrk="0" hangingPunct="1"/>
                      <a:r>
                        <a:rPr lang="en-US" altLang="zh-CN" sz="1800" kern="1200" dirty="0" smtClean="0">
                          <a:solidFill>
                            <a:schemeClr val="dk1"/>
                          </a:solidFill>
                          <a:latin typeface="+mn-lt"/>
                          <a:ea typeface="+mn-ea"/>
                          <a:cs typeface="+mn-cs"/>
                        </a:rPr>
                        <a:t>3220</a:t>
                      </a:r>
                      <a:endParaRPr lang="en-US" altLang="zh-CN" sz="1800" kern="1200" dirty="0">
                        <a:solidFill>
                          <a:schemeClr val="dk1"/>
                        </a:solidFill>
                        <a:latin typeface="+mn-lt"/>
                        <a:ea typeface="+mn-ea"/>
                        <a:cs typeface="+mn-cs"/>
                      </a:endParaRPr>
                    </a:p>
                  </a:txBody>
                  <a:tcPr marL="9525" marR="9525" marT="9525" marB="0" anchor="b">
                    <a:solidFill>
                      <a:srgbClr val="F0F0F0"/>
                    </a:solidFill>
                  </a:tcPr>
                </a:tc>
                <a:tc>
                  <a:txBody>
                    <a:bodyPr/>
                    <a:lstStyle/>
                    <a:p>
                      <a:endParaRPr lang="zh-CN" altLang="en-US"/>
                    </a:p>
                  </a:txBody>
                  <a:tcPr marL="114537" marR="114537" marT="57268" marB="57268" anchor="ctr">
                    <a:solidFill>
                      <a:srgbClr val="F0F0F0"/>
                    </a:solidFill>
                  </a:tcPr>
                </a:tc>
                <a:tc>
                  <a:txBody>
                    <a:bodyPr/>
                    <a:lstStyle/>
                    <a:p>
                      <a:endParaRPr lang="zh-CN" altLang="en-US" dirty="0"/>
                    </a:p>
                  </a:txBody>
                  <a:tcPr marL="114537" marR="114537" marT="57268" marB="57268" anchor="ctr">
                    <a:solidFill>
                      <a:srgbClr val="F0F0F0"/>
                    </a:solidFill>
                  </a:tcPr>
                </a:tc>
                <a:tc>
                  <a:txBody>
                    <a:bodyPr/>
                    <a:lstStyle/>
                    <a:p>
                      <a:endParaRPr lang="zh-CN" altLang="en-US" dirty="0"/>
                    </a:p>
                  </a:txBody>
                  <a:tcPr marL="114537" marR="114537" marT="57268" marB="57268" anchor="ctr">
                    <a:solidFill>
                      <a:srgbClr val="F0F0F0"/>
                    </a:solidFill>
                  </a:tcPr>
                </a:tc>
                <a:tc>
                  <a:txBody>
                    <a:bodyPr/>
                    <a:lstStyle/>
                    <a:p>
                      <a:pPr marL="0" algn="ctr" defTabSz="1424940" rtl="0" eaLnBrk="1" fontAlgn="b" latinLnBrk="0" hangingPunct="1"/>
                      <a:r>
                        <a:rPr lang="en-US" altLang="zh-CN" sz="1800" kern="1200" dirty="0" smtClean="0">
                          <a:solidFill>
                            <a:schemeClr val="dk1"/>
                          </a:solidFill>
                          <a:latin typeface="+mn-lt"/>
                          <a:ea typeface="+mn-ea"/>
                          <a:cs typeface="+mn-cs"/>
                        </a:rPr>
                        <a:t>10635910</a:t>
                      </a:r>
                      <a:endParaRPr lang="zh-CN" altLang="en-US" sz="1800" kern="1200" dirty="0">
                        <a:solidFill>
                          <a:schemeClr val="dk1"/>
                        </a:solidFill>
                        <a:latin typeface="+mn-lt"/>
                        <a:ea typeface="+mn-ea"/>
                        <a:cs typeface="+mn-cs"/>
                      </a:endParaRPr>
                    </a:p>
                  </a:txBody>
                  <a:tcPr marL="114537" marR="114537" marT="57268" marB="57268" anchor="ctr">
                    <a:solidFill>
                      <a:srgbClr val="F0F0F0"/>
                    </a:solidFill>
                  </a:tcPr>
                </a:tc>
              </a:tr>
              <a:tr h="877143">
                <a:tc>
                  <a:txBody>
                    <a:bodyPr/>
                    <a:lstStyle/>
                    <a:p>
                      <a:pPr algn="ctr"/>
                      <a:r>
                        <a:rPr lang="zh-CN" altLang="en-US" sz="1800" dirty="0" smtClean="0"/>
                        <a:t>（七）</a:t>
                      </a:r>
                      <a:endParaRPr lang="zh-CN" altLang="en-US" sz="1800" dirty="0"/>
                    </a:p>
                  </a:txBody>
                  <a:tcPr marL="114537" marR="114537" marT="57268" marB="57268" anchor="ctr">
                    <a:solidFill>
                      <a:srgbClr val="D6D4D5"/>
                    </a:solidFill>
                  </a:tcPr>
                </a:tc>
                <a:tc>
                  <a:txBody>
                    <a:bodyPr/>
                    <a:lstStyle/>
                    <a:p>
                      <a:pPr marL="0" algn="ctr" defTabSz="1424940" rtl="0" eaLnBrk="1" fontAlgn="b" latinLnBrk="0" hangingPunct="1"/>
                      <a:r>
                        <a:rPr lang="zh-CN" altLang="en-US" sz="1800" kern="1200" dirty="0" smtClean="0">
                          <a:solidFill>
                            <a:schemeClr val="dk1"/>
                          </a:solidFill>
                          <a:latin typeface="+mn-lt"/>
                          <a:ea typeface="+mn-ea"/>
                          <a:cs typeface="+mn-cs"/>
                        </a:rPr>
                        <a:t>地下室</a:t>
                      </a:r>
                      <a:endParaRPr lang="zh-CN" altLang="en-US" sz="1800" kern="1200" dirty="0">
                        <a:solidFill>
                          <a:schemeClr val="dk1"/>
                        </a:solidFill>
                        <a:latin typeface="+mn-lt"/>
                        <a:ea typeface="+mn-ea"/>
                        <a:cs typeface="+mn-cs"/>
                      </a:endParaRPr>
                    </a:p>
                  </a:txBody>
                  <a:tcPr marL="9525" marR="9525" marT="9525" marB="0" anchor="b">
                    <a:solidFill>
                      <a:srgbClr val="F0F0F0"/>
                    </a:solidFill>
                  </a:tcPr>
                </a:tc>
                <a:tc>
                  <a:txBody>
                    <a:bodyPr/>
                    <a:lstStyle/>
                    <a:p>
                      <a:pPr marL="0" algn="ctr" defTabSz="1424940" rtl="0" eaLnBrk="1" fontAlgn="b" latinLnBrk="0" hangingPunct="1"/>
                      <a:r>
                        <a:rPr lang="en-US" altLang="zh-CN" sz="1800" kern="1200" dirty="0" smtClean="0">
                          <a:solidFill>
                            <a:schemeClr val="dk1"/>
                          </a:solidFill>
                          <a:latin typeface="+mn-lt"/>
                          <a:ea typeface="+mn-ea"/>
                          <a:cs typeface="+mn-cs"/>
                        </a:rPr>
                        <a:t>1778</a:t>
                      </a:r>
                      <a:endParaRPr lang="en-US" altLang="zh-CN" sz="1800" kern="1200" dirty="0">
                        <a:solidFill>
                          <a:schemeClr val="dk1"/>
                        </a:solidFill>
                        <a:latin typeface="+mn-lt"/>
                        <a:ea typeface="+mn-ea"/>
                        <a:cs typeface="+mn-cs"/>
                      </a:endParaRPr>
                    </a:p>
                  </a:txBody>
                  <a:tcPr marL="9525" marR="9525" marT="9525" marB="0" anchor="b">
                    <a:solidFill>
                      <a:srgbClr val="F0F0F0"/>
                    </a:solidFill>
                  </a:tcPr>
                </a:tc>
                <a:tc>
                  <a:txBody>
                    <a:bodyPr/>
                    <a:lstStyle/>
                    <a:p>
                      <a:endParaRPr lang="zh-CN" altLang="en-US"/>
                    </a:p>
                  </a:txBody>
                  <a:tcPr marL="114537" marR="114537" marT="57268" marB="57268" anchor="ctr">
                    <a:solidFill>
                      <a:srgbClr val="F0F0F0"/>
                    </a:solidFill>
                  </a:tcPr>
                </a:tc>
                <a:tc>
                  <a:txBody>
                    <a:bodyPr/>
                    <a:lstStyle/>
                    <a:p>
                      <a:endParaRPr lang="zh-CN" altLang="en-US" dirty="0"/>
                    </a:p>
                  </a:txBody>
                  <a:tcPr marL="114537" marR="114537" marT="57268" marB="57268" anchor="ctr">
                    <a:solidFill>
                      <a:srgbClr val="F0F0F0"/>
                    </a:solidFill>
                  </a:tcPr>
                </a:tc>
                <a:tc>
                  <a:txBody>
                    <a:bodyPr/>
                    <a:lstStyle/>
                    <a:p>
                      <a:endParaRPr lang="zh-CN" altLang="en-US" dirty="0"/>
                    </a:p>
                  </a:txBody>
                  <a:tcPr marL="114537" marR="114537" marT="57268" marB="57268" anchor="ctr">
                    <a:solidFill>
                      <a:srgbClr val="F0F0F0"/>
                    </a:solidFill>
                  </a:tcPr>
                </a:tc>
                <a:tc>
                  <a:txBody>
                    <a:bodyPr/>
                    <a:lstStyle/>
                    <a:p>
                      <a:pPr marL="0" algn="ctr" defTabSz="1424940" rtl="0" eaLnBrk="1" fontAlgn="b" latinLnBrk="0" hangingPunct="1"/>
                      <a:r>
                        <a:rPr lang="en-US" altLang="zh-CN" sz="1800" kern="1200" dirty="0" smtClean="0">
                          <a:solidFill>
                            <a:schemeClr val="dk1"/>
                          </a:solidFill>
                          <a:latin typeface="+mn-lt"/>
                          <a:ea typeface="+mn-ea"/>
                          <a:cs typeface="+mn-cs"/>
                        </a:rPr>
                        <a:t>1401820</a:t>
                      </a:r>
                      <a:endParaRPr lang="zh-CN" altLang="en-US" sz="1800" kern="1200" dirty="0">
                        <a:solidFill>
                          <a:schemeClr val="dk1"/>
                        </a:solidFill>
                        <a:latin typeface="+mn-lt"/>
                        <a:ea typeface="+mn-ea"/>
                        <a:cs typeface="+mn-cs"/>
                      </a:endParaRPr>
                    </a:p>
                  </a:txBody>
                  <a:tcPr marL="114537" marR="114537" marT="57268" marB="57268" anchor="ctr">
                    <a:solidFill>
                      <a:srgbClr val="F0F0F0"/>
                    </a:solidFill>
                  </a:tcPr>
                </a:tc>
              </a:tr>
              <a:tr h="693742">
                <a:tc>
                  <a:txBody>
                    <a:bodyPr/>
                    <a:lstStyle/>
                    <a:p>
                      <a:pPr marL="0" marR="0" indent="0" algn="ctr" defTabSz="1424940" rtl="0" eaLnBrk="1" fontAlgn="auto" latinLnBrk="0" hangingPunct="1">
                        <a:lnSpc>
                          <a:spcPct val="100000"/>
                        </a:lnSpc>
                        <a:spcBef>
                          <a:spcPts val="0"/>
                        </a:spcBef>
                        <a:spcAft>
                          <a:spcPts val="0"/>
                        </a:spcAft>
                        <a:buClrTx/>
                        <a:buSzTx/>
                        <a:buFontTx/>
                        <a:buNone/>
                        <a:defRPr/>
                      </a:pPr>
                      <a:r>
                        <a:rPr lang="zh-CN" altLang="en-US" sz="1800" dirty="0" smtClean="0"/>
                        <a:t>（八）</a:t>
                      </a:r>
                      <a:endParaRPr lang="zh-CN" altLang="en-US" sz="1800" dirty="0" smtClean="0"/>
                    </a:p>
                  </a:txBody>
                  <a:tcPr marL="114537" marR="114537" marT="57268" marB="57268" anchor="ctr">
                    <a:solidFill>
                      <a:srgbClr val="D6D4D5"/>
                    </a:solidFill>
                  </a:tcPr>
                </a:tc>
                <a:tc>
                  <a:txBody>
                    <a:bodyPr/>
                    <a:lstStyle/>
                    <a:p>
                      <a:pPr marL="0" algn="ctr" defTabSz="1424940" rtl="0" eaLnBrk="1" fontAlgn="b" latinLnBrk="0" hangingPunct="1"/>
                      <a:r>
                        <a:rPr lang="zh-CN" altLang="en-US" sz="1800" kern="1200" dirty="0" smtClean="0">
                          <a:solidFill>
                            <a:schemeClr val="dk1"/>
                          </a:solidFill>
                          <a:latin typeface="+mn-lt"/>
                          <a:ea typeface="+mn-ea"/>
                          <a:cs typeface="+mn-cs"/>
                        </a:rPr>
                        <a:t>门</a:t>
                      </a:r>
                      <a:endParaRPr lang="zh-CN" altLang="en-US" sz="1800" kern="1200" dirty="0">
                        <a:solidFill>
                          <a:schemeClr val="dk1"/>
                        </a:solidFill>
                        <a:latin typeface="+mn-lt"/>
                        <a:ea typeface="+mn-ea"/>
                        <a:cs typeface="+mn-cs"/>
                      </a:endParaRPr>
                    </a:p>
                  </a:txBody>
                  <a:tcPr marL="9525" marR="9525" marT="9525" marB="0" anchor="b">
                    <a:solidFill>
                      <a:srgbClr val="F0F0F0"/>
                    </a:solidFill>
                  </a:tcPr>
                </a:tc>
                <a:tc>
                  <a:txBody>
                    <a:bodyPr/>
                    <a:lstStyle/>
                    <a:p>
                      <a:pPr marL="0" algn="ctr" defTabSz="1424940" rtl="0" eaLnBrk="1" fontAlgn="b" latinLnBrk="0" hangingPunct="1"/>
                      <a:endParaRPr lang="en-US" altLang="zh-CN" sz="1800" kern="1200" dirty="0">
                        <a:solidFill>
                          <a:schemeClr val="dk1"/>
                        </a:solidFill>
                        <a:latin typeface="+mn-lt"/>
                        <a:ea typeface="+mn-ea"/>
                        <a:cs typeface="+mn-cs"/>
                      </a:endParaRPr>
                    </a:p>
                  </a:txBody>
                  <a:tcPr marL="9525" marR="9525" marT="9525" marB="0" anchor="b">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marL="0" algn="ctr" defTabSz="1424940" rtl="0" eaLnBrk="1" fontAlgn="b" latinLnBrk="0" hangingPunct="1"/>
                      <a:r>
                        <a:rPr lang="en-US" altLang="zh-CN" sz="1800" kern="1200" dirty="0" smtClean="0">
                          <a:solidFill>
                            <a:schemeClr val="dk1"/>
                          </a:solidFill>
                          <a:latin typeface="+mn-lt"/>
                          <a:ea typeface="+mn-ea"/>
                          <a:cs typeface="+mn-cs"/>
                        </a:rPr>
                        <a:t>3600000</a:t>
                      </a:r>
                      <a:endParaRPr lang="zh-CN" altLang="en-US" sz="1800" kern="1200" dirty="0">
                        <a:solidFill>
                          <a:schemeClr val="dk1"/>
                        </a:solidFill>
                        <a:latin typeface="+mn-lt"/>
                        <a:ea typeface="+mn-ea"/>
                        <a:cs typeface="+mn-cs"/>
                      </a:endParaRPr>
                    </a:p>
                  </a:txBody>
                  <a:tcPr marL="114537" marR="114537" marT="57268" marB="57268" anchor="ctr">
                    <a:solidFill>
                      <a:srgbClr val="F0F0F0"/>
                    </a:solidFill>
                  </a:tcPr>
                </a:tc>
              </a:tr>
              <a:tr h="693742">
                <a:tc>
                  <a:txBody>
                    <a:bodyPr/>
                    <a:lstStyle/>
                    <a:p>
                      <a:pPr algn="ctr"/>
                      <a:r>
                        <a:rPr lang="zh-CN" altLang="en-US" sz="1800" dirty="0" smtClean="0"/>
                        <a:t>（九）</a:t>
                      </a:r>
                      <a:endParaRPr lang="zh-CN" altLang="en-US" sz="1800" dirty="0"/>
                    </a:p>
                  </a:txBody>
                  <a:tcPr marL="114537" marR="114537" marT="57268" marB="57268" anchor="ctr">
                    <a:solidFill>
                      <a:srgbClr val="D6D4D5"/>
                    </a:solidFill>
                  </a:tcPr>
                </a:tc>
                <a:tc>
                  <a:txBody>
                    <a:bodyPr/>
                    <a:lstStyle/>
                    <a:p>
                      <a:pPr marL="0" algn="ctr" defTabSz="1424940" rtl="0" eaLnBrk="1" fontAlgn="b" latinLnBrk="0" hangingPunct="1"/>
                      <a:r>
                        <a:rPr lang="zh-CN" altLang="en-US" sz="1800" kern="1200" dirty="0">
                          <a:solidFill>
                            <a:schemeClr val="dk1"/>
                          </a:solidFill>
                          <a:latin typeface="+mn-lt"/>
                          <a:ea typeface="+mn-ea"/>
                          <a:cs typeface="+mn-cs"/>
                        </a:rPr>
                        <a:t>水电</a:t>
                      </a:r>
                      <a:endParaRPr lang="zh-CN" altLang="en-US" sz="1800" kern="1200" dirty="0">
                        <a:solidFill>
                          <a:schemeClr val="dk1"/>
                        </a:solidFill>
                        <a:latin typeface="+mn-lt"/>
                        <a:ea typeface="+mn-ea"/>
                        <a:cs typeface="+mn-cs"/>
                      </a:endParaRPr>
                    </a:p>
                  </a:txBody>
                  <a:tcPr marL="9525" marR="9525" marT="9525" marB="0" anchor="b">
                    <a:solidFill>
                      <a:srgbClr val="F0F0F0"/>
                    </a:solidFill>
                  </a:tcPr>
                </a:tc>
                <a:tc>
                  <a:txBody>
                    <a:bodyPr/>
                    <a:lstStyle/>
                    <a:p>
                      <a:pPr marL="0" algn="ctr" defTabSz="1424940" rtl="0" eaLnBrk="1" fontAlgn="b" latinLnBrk="0" hangingPunct="1"/>
                      <a:endParaRPr lang="en-US" altLang="zh-CN" sz="1800" kern="1200" dirty="0">
                        <a:solidFill>
                          <a:schemeClr val="dk1"/>
                        </a:solidFill>
                        <a:latin typeface="+mn-lt"/>
                        <a:ea typeface="+mn-ea"/>
                        <a:cs typeface="+mn-cs"/>
                      </a:endParaRPr>
                    </a:p>
                  </a:txBody>
                  <a:tcPr marL="9525" marR="9525" marT="9525" marB="0" anchor="b">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marL="0" algn="ctr" defTabSz="1424940" rtl="0" eaLnBrk="1" fontAlgn="b" latinLnBrk="0" hangingPunct="1"/>
                      <a:r>
                        <a:rPr lang="en-US" altLang="zh-CN" sz="1800" kern="1200" dirty="0" smtClean="0">
                          <a:solidFill>
                            <a:schemeClr val="dk1"/>
                          </a:solidFill>
                          <a:latin typeface="+mn-lt"/>
                          <a:ea typeface="+mn-ea"/>
                          <a:cs typeface="+mn-cs"/>
                        </a:rPr>
                        <a:t>12688500</a:t>
                      </a:r>
                      <a:endParaRPr lang="zh-CN" altLang="en-US" sz="1800" kern="1200" dirty="0">
                        <a:solidFill>
                          <a:schemeClr val="dk1"/>
                        </a:solidFill>
                        <a:latin typeface="+mn-lt"/>
                        <a:ea typeface="+mn-ea"/>
                        <a:cs typeface="+mn-cs"/>
                      </a:endParaRPr>
                    </a:p>
                  </a:txBody>
                  <a:tcPr marL="114537" marR="114537" marT="57268" marB="57268" anchor="ctr">
                    <a:solidFill>
                      <a:srgbClr val="F0F0F0"/>
                    </a:solidFill>
                  </a:tcPr>
                </a:tc>
              </a:tr>
              <a:tr h="696221">
                <a:tc>
                  <a:txBody>
                    <a:bodyPr/>
                    <a:lstStyle/>
                    <a:p>
                      <a:pPr algn="ctr"/>
                      <a:r>
                        <a:rPr lang="zh-CN" altLang="en-US" sz="1800" dirty="0" smtClean="0"/>
                        <a:t>（十）</a:t>
                      </a:r>
                      <a:endParaRPr lang="zh-CN" altLang="en-US" sz="1800" dirty="0"/>
                    </a:p>
                  </a:txBody>
                  <a:tcPr marL="114537" marR="114537" marT="57268" marB="57268" anchor="ctr">
                    <a:solidFill>
                      <a:srgbClr val="D6D4D5"/>
                    </a:solidFill>
                  </a:tcPr>
                </a:tc>
                <a:tc>
                  <a:txBody>
                    <a:bodyPr/>
                    <a:lstStyle/>
                    <a:p>
                      <a:pPr marL="0" algn="ctr" defTabSz="1424940" rtl="0" eaLnBrk="1" fontAlgn="b" latinLnBrk="0" hangingPunct="1"/>
                      <a:r>
                        <a:rPr lang="zh-CN" altLang="en-US" sz="1800" kern="1200">
                          <a:solidFill>
                            <a:schemeClr val="dk1"/>
                          </a:solidFill>
                          <a:latin typeface="+mn-lt"/>
                          <a:ea typeface="+mn-ea"/>
                          <a:cs typeface="+mn-cs"/>
                        </a:rPr>
                        <a:t>总造价（元）</a:t>
                      </a:r>
                      <a:endParaRPr lang="zh-CN" altLang="en-US" sz="1800" kern="1200">
                        <a:solidFill>
                          <a:schemeClr val="dk1"/>
                        </a:solidFill>
                        <a:latin typeface="+mn-lt"/>
                        <a:ea typeface="+mn-ea"/>
                        <a:cs typeface="+mn-cs"/>
                      </a:endParaRPr>
                    </a:p>
                  </a:txBody>
                  <a:tcPr marL="9525" marR="9525" marT="9525" marB="0" anchor="b">
                    <a:solidFill>
                      <a:srgbClr val="F0F0F0"/>
                    </a:solidFill>
                  </a:tcPr>
                </a:tc>
                <a:tc>
                  <a:txBody>
                    <a:bodyPr/>
                    <a:lstStyle/>
                    <a:p>
                      <a:pPr marL="0" algn="ctr" defTabSz="1424940" rtl="0" eaLnBrk="1" fontAlgn="b" latinLnBrk="0" hangingPunct="1"/>
                      <a:endParaRPr lang="zh-CN" altLang="en-US" sz="1800" kern="1200" dirty="0">
                        <a:solidFill>
                          <a:schemeClr val="dk1"/>
                        </a:solidFill>
                        <a:latin typeface="+mn-lt"/>
                        <a:ea typeface="+mn-ea"/>
                        <a:cs typeface="+mn-cs"/>
                      </a:endParaRPr>
                    </a:p>
                  </a:txBody>
                  <a:tcPr marL="9525" marR="9525" marT="9525" marB="0" anchor="b">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marL="0" algn="ctr" defTabSz="1424940" rtl="0" eaLnBrk="1" fontAlgn="b" latinLnBrk="0" hangingPunct="1"/>
                      <a:r>
                        <a:rPr lang="en-US" altLang="zh-CN" sz="1800" kern="1200" dirty="0" smtClean="0">
                          <a:solidFill>
                            <a:schemeClr val="dk1"/>
                          </a:solidFill>
                          <a:latin typeface="+mn-lt"/>
                          <a:ea typeface="+mn-ea"/>
                          <a:cs typeface="+mn-cs"/>
                        </a:rPr>
                        <a:t>70032633</a:t>
                      </a:r>
                      <a:endParaRPr lang="zh-CN" altLang="en-US" sz="1800" kern="1200" dirty="0">
                        <a:solidFill>
                          <a:schemeClr val="dk1"/>
                        </a:solidFill>
                        <a:latin typeface="+mn-lt"/>
                        <a:ea typeface="+mn-ea"/>
                        <a:cs typeface="+mn-cs"/>
                      </a:endParaRPr>
                    </a:p>
                  </a:txBody>
                  <a:tcPr marL="114537" marR="114537" marT="57268" marB="57268" anchor="ctr">
                    <a:solidFill>
                      <a:srgbClr val="F0F0F0"/>
                    </a:solidFill>
                  </a:tcPr>
                </a:tc>
              </a:tr>
              <a:tr h="736716">
                <a:tc>
                  <a:txBody>
                    <a:bodyPr/>
                    <a:lstStyle/>
                    <a:p>
                      <a:pPr algn="ctr"/>
                      <a:r>
                        <a:rPr lang="zh-CN" altLang="en-US" sz="1800" dirty="0" smtClean="0"/>
                        <a:t>（十一）</a:t>
                      </a:r>
                      <a:endParaRPr lang="zh-CN" altLang="en-US" sz="1800" dirty="0"/>
                    </a:p>
                  </a:txBody>
                  <a:tcPr marL="114537" marR="114537" marT="57268" marB="57268" anchor="ctr">
                    <a:solidFill>
                      <a:srgbClr val="D6D4D5"/>
                    </a:solidFill>
                  </a:tcPr>
                </a:tc>
                <a:tc>
                  <a:txBody>
                    <a:bodyPr/>
                    <a:lstStyle/>
                    <a:p>
                      <a:pPr marL="0" algn="ctr" defTabSz="1424940" rtl="0" eaLnBrk="1" fontAlgn="b" latinLnBrk="0" hangingPunct="1"/>
                      <a:r>
                        <a:rPr lang="zh-CN" altLang="en-US" sz="1800" kern="1200" dirty="0">
                          <a:solidFill>
                            <a:schemeClr val="dk1"/>
                          </a:solidFill>
                          <a:latin typeface="+mn-lt"/>
                          <a:ea typeface="+mn-ea"/>
                          <a:cs typeface="+mn-cs"/>
                        </a:rPr>
                        <a:t>总面积（㎡）</a:t>
                      </a:r>
                      <a:endParaRPr lang="zh-CN" altLang="en-US" sz="1800" kern="1200" dirty="0">
                        <a:solidFill>
                          <a:schemeClr val="dk1"/>
                        </a:solidFill>
                        <a:latin typeface="+mn-lt"/>
                        <a:ea typeface="+mn-ea"/>
                        <a:cs typeface="+mn-cs"/>
                      </a:endParaRPr>
                    </a:p>
                  </a:txBody>
                  <a:tcPr marL="9525" marR="9525" marT="9525" marB="0" anchor="b">
                    <a:solidFill>
                      <a:srgbClr val="F0F0F0"/>
                    </a:solidFill>
                  </a:tcPr>
                </a:tc>
                <a:tc>
                  <a:txBody>
                    <a:bodyPr/>
                    <a:lstStyle/>
                    <a:p>
                      <a:pPr marL="0" algn="ctr" defTabSz="1424940" rtl="0" eaLnBrk="1" fontAlgn="b" latinLnBrk="0" hangingPunct="1"/>
                      <a:r>
                        <a:rPr lang="en-US" altLang="zh-CN" sz="1800" kern="1200" dirty="0" smtClean="0">
                          <a:solidFill>
                            <a:schemeClr val="dk1"/>
                          </a:solidFill>
                          <a:latin typeface="+mn-lt"/>
                          <a:ea typeface="+mn-ea"/>
                          <a:cs typeface="+mn-cs"/>
                        </a:rPr>
                        <a:t>66926</a:t>
                      </a:r>
                      <a:endParaRPr lang="en-US" altLang="zh-CN" sz="1800" kern="1200" dirty="0">
                        <a:solidFill>
                          <a:schemeClr val="dk1"/>
                        </a:solidFill>
                        <a:latin typeface="+mn-lt"/>
                        <a:ea typeface="+mn-ea"/>
                        <a:cs typeface="+mn-cs"/>
                      </a:endParaRPr>
                    </a:p>
                  </a:txBody>
                  <a:tcPr marL="9525" marR="9525" marT="9525" marB="0" anchor="b">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marL="0" algn="ctr" defTabSz="1424940" rtl="0" eaLnBrk="1" fontAlgn="b" latinLnBrk="0" hangingPunct="1"/>
                      <a:endParaRPr lang="zh-CN" altLang="en-US" sz="1800" kern="1200" dirty="0">
                        <a:solidFill>
                          <a:schemeClr val="dk1"/>
                        </a:solidFill>
                        <a:latin typeface="+mn-lt"/>
                        <a:ea typeface="+mn-ea"/>
                        <a:cs typeface="+mn-cs"/>
                      </a:endParaRPr>
                    </a:p>
                  </a:txBody>
                  <a:tcPr marL="114537" marR="114537" marT="57268" marB="57268" anchor="ctr">
                    <a:solidFill>
                      <a:srgbClr val="F0F0F0"/>
                    </a:solidFill>
                  </a:tcPr>
                </a:tc>
              </a:tr>
              <a:tr h="647988">
                <a:tc>
                  <a:txBody>
                    <a:bodyPr/>
                    <a:lstStyle/>
                    <a:p>
                      <a:pPr algn="ctr"/>
                      <a:r>
                        <a:rPr lang="zh-CN" altLang="en-US" sz="1800" dirty="0" smtClean="0"/>
                        <a:t>（十二）</a:t>
                      </a:r>
                      <a:endParaRPr lang="zh-CN" altLang="en-US" sz="1800" dirty="0"/>
                    </a:p>
                  </a:txBody>
                  <a:tcPr marL="114537" marR="114537" marT="57268" marB="57268" anchor="ctr">
                    <a:solidFill>
                      <a:srgbClr val="D6D4D5"/>
                    </a:solidFill>
                  </a:tcPr>
                </a:tc>
                <a:tc>
                  <a:txBody>
                    <a:bodyPr/>
                    <a:lstStyle/>
                    <a:p>
                      <a:pPr marL="0" algn="ctr" defTabSz="1424940" rtl="0" eaLnBrk="1" fontAlgn="b" latinLnBrk="0" hangingPunct="1"/>
                      <a:r>
                        <a:rPr lang="zh-CN" altLang="en-US" sz="1800" kern="1200" dirty="0">
                          <a:solidFill>
                            <a:schemeClr val="dk1"/>
                          </a:solidFill>
                          <a:latin typeface="+mn-lt"/>
                          <a:ea typeface="+mn-ea"/>
                          <a:cs typeface="+mn-cs"/>
                        </a:rPr>
                        <a:t>单方造价（元</a:t>
                      </a:r>
                      <a:r>
                        <a:rPr lang="en-US" altLang="zh-CN" sz="1800" kern="1200" dirty="0">
                          <a:solidFill>
                            <a:schemeClr val="dk1"/>
                          </a:solidFill>
                          <a:latin typeface="+mn-lt"/>
                          <a:ea typeface="+mn-ea"/>
                          <a:cs typeface="+mn-cs"/>
                        </a:rPr>
                        <a:t>/M²</a:t>
                      </a:r>
                      <a:r>
                        <a:rPr lang="zh-CN" altLang="en-US" sz="1800" kern="1200" dirty="0">
                          <a:solidFill>
                            <a:schemeClr val="dk1"/>
                          </a:solidFill>
                          <a:latin typeface="+mn-lt"/>
                          <a:ea typeface="+mn-ea"/>
                          <a:cs typeface="+mn-cs"/>
                        </a:rPr>
                        <a:t>）</a:t>
                      </a:r>
                      <a:endParaRPr lang="zh-CN" altLang="en-US" sz="1800" kern="1200" dirty="0">
                        <a:solidFill>
                          <a:schemeClr val="dk1"/>
                        </a:solidFill>
                        <a:latin typeface="+mn-lt"/>
                        <a:ea typeface="+mn-ea"/>
                        <a:cs typeface="+mn-cs"/>
                      </a:endParaRPr>
                    </a:p>
                  </a:txBody>
                  <a:tcPr marL="9525" marR="9525" marT="9525" marB="0" anchor="b">
                    <a:solidFill>
                      <a:srgbClr val="F0F0F0"/>
                    </a:solidFill>
                  </a:tcPr>
                </a:tc>
                <a:tc>
                  <a:txBody>
                    <a:bodyPr/>
                    <a:lstStyle/>
                    <a:p>
                      <a:pPr marL="0" algn="ctr" defTabSz="1424940" rtl="0" eaLnBrk="1" fontAlgn="b" latinLnBrk="0" hangingPunct="1"/>
                      <a:endParaRPr lang="zh-CN" altLang="en-US" sz="1800" kern="1200" dirty="0">
                        <a:solidFill>
                          <a:schemeClr val="dk1"/>
                        </a:solidFill>
                        <a:latin typeface="+mn-lt"/>
                        <a:ea typeface="+mn-ea"/>
                        <a:cs typeface="+mn-cs"/>
                      </a:endParaRPr>
                    </a:p>
                  </a:txBody>
                  <a:tcPr marL="9525" marR="9525" marT="9525" marB="0" anchor="b">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algn="ctr"/>
                      <a:endParaRPr lang="zh-CN" altLang="en-US" sz="1800" dirty="0"/>
                    </a:p>
                  </a:txBody>
                  <a:tcPr marL="114537" marR="114537" marT="57268" marB="57268" anchor="ctr">
                    <a:solidFill>
                      <a:srgbClr val="F0F0F0"/>
                    </a:solidFill>
                  </a:tcPr>
                </a:tc>
                <a:tc>
                  <a:txBody>
                    <a:bodyPr/>
                    <a:lstStyle/>
                    <a:p>
                      <a:pPr marL="0" algn="ctr" defTabSz="1424940" rtl="0" eaLnBrk="1" fontAlgn="b" latinLnBrk="0" hangingPunct="1"/>
                      <a:r>
                        <a:rPr lang="en-US" altLang="zh-CN" sz="1800" kern="1200" dirty="0" smtClean="0">
                          <a:solidFill>
                            <a:schemeClr val="dk1"/>
                          </a:solidFill>
                          <a:latin typeface="+mn-lt"/>
                          <a:ea typeface="+mn-ea"/>
                          <a:cs typeface="+mn-cs"/>
                        </a:rPr>
                        <a:t>1190</a:t>
                      </a:r>
                      <a:endParaRPr lang="zh-CN" altLang="en-US" sz="1800" kern="1200" dirty="0">
                        <a:solidFill>
                          <a:schemeClr val="dk1"/>
                        </a:solidFill>
                        <a:latin typeface="+mn-lt"/>
                        <a:ea typeface="+mn-ea"/>
                        <a:cs typeface="+mn-cs"/>
                      </a:endParaRPr>
                    </a:p>
                  </a:txBody>
                  <a:tcPr marL="114537" marR="114537" marT="57268" marB="57268" anchor="ctr">
                    <a:solidFill>
                      <a:srgbClr val="F0F0F0"/>
                    </a:solidFill>
                  </a:tcPr>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8565" y="779929"/>
            <a:ext cx="1620957"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彩色平面</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639040" y="708934"/>
            <a:ext cx="2033533" cy="707886"/>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组合平面一层</a:t>
            </a:r>
            <a:endParaRPr lang="zh-CN" altLang="en-US" sz="2000" dirty="0">
              <a:latin typeface="华文行楷" panose="02010800040101010101" pitchFamily="2" charset="-122"/>
              <a:ea typeface="华文行楷" panose="02010800040101010101" pitchFamily="2" charset="-122"/>
            </a:endParaRPr>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flipH="1" flipV="1">
            <a:off x="0" y="10113999"/>
            <a:ext cx="1324286" cy="1208571"/>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55019" y="1470571"/>
            <a:ext cx="11479837" cy="9221242"/>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55018" y="1463437"/>
            <a:ext cx="11479837" cy="9221242"/>
          </a:xfrm>
          <a:prstGeom prst="rect">
            <a:avLst/>
          </a:prstGeom>
        </p:spPr>
      </p:pic>
      <p:sp>
        <p:nvSpPr>
          <p:cNvPr id="2" name="文本框 1"/>
          <p:cNvSpPr txBox="1"/>
          <p:nvPr/>
        </p:nvSpPr>
        <p:spPr>
          <a:xfrm>
            <a:off x="618565" y="779929"/>
            <a:ext cx="1620957"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彩色平面</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639040" y="708934"/>
            <a:ext cx="2033533" cy="630942"/>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组合平面二层</a:t>
            </a:r>
            <a:endParaRPr lang="zh-CN" altLang="en-US" sz="2000" dirty="0">
              <a:latin typeface="华文行楷" panose="02010800040101010101" pitchFamily="2" charset="-122"/>
              <a:ea typeface="华文行楷" panose="02010800040101010101" pitchFamily="2"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0" y="10113999"/>
            <a:ext cx="1324286" cy="1208571"/>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559629" y="1493639"/>
            <a:ext cx="11551845" cy="9279083"/>
          </a:xfrm>
          <a:prstGeom prst="rect">
            <a:avLst/>
          </a:prstGeom>
        </p:spPr>
      </p:pic>
      <p:sp>
        <p:nvSpPr>
          <p:cNvPr id="2" name="文本框 1"/>
          <p:cNvSpPr txBox="1"/>
          <p:nvPr/>
        </p:nvSpPr>
        <p:spPr>
          <a:xfrm>
            <a:off x="618565" y="779929"/>
            <a:ext cx="1620957"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彩色平面</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639040" y="708934"/>
            <a:ext cx="2033533" cy="630942"/>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组合平面三层</a:t>
            </a:r>
            <a:endParaRPr lang="zh-CN" altLang="en-US" sz="2000" dirty="0">
              <a:latin typeface="华文行楷" panose="02010800040101010101" pitchFamily="2" charset="-122"/>
              <a:ea typeface="华文行楷" panose="02010800040101010101" pitchFamily="2"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0" y="10113999"/>
            <a:ext cx="1324286" cy="1208571"/>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8565" y="779929"/>
            <a:ext cx="2698175"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建筑外观效果图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9" name="文本框 18"/>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0" y="3041650"/>
            <a:ext cx="15119350" cy="6047740"/>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636613" y="1463437"/>
            <a:ext cx="11486686" cy="9228376"/>
          </a:xfrm>
          <a:prstGeom prst="rect">
            <a:avLst/>
          </a:prstGeom>
        </p:spPr>
      </p:pic>
      <p:sp>
        <p:nvSpPr>
          <p:cNvPr id="2" name="文本框 1"/>
          <p:cNvSpPr txBox="1"/>
          <p:nvPr/>
        </p:nvSpPr>
        <p:spPr>
          <a:xfrm>
            <a:off x="618565" y="779929"/>
            <a:ext cx="1620957"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彩色平面</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639040" y="708934"/>
            <a:ext cx="2033533" cy="630942"/>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组合平面四层</a:t>
            </a:r>
            <a:endParaRPr lang="zh-CN" altLang="en-US" sz="2000" dirty="0">
              <a:latin typeface="华文行楷" panose="02010800040101010101" pitchFamily="2" charset="-122"/>
              <a:ea typeface="华文行楷" panose="02010800040101010101" pitchFamily="2"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0" y="10113999"/>
            <a:ext cx="1324286" cy="1208571"/>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715470" y="1485607"/>
            <a:ext cx="11407829" cy="9163401"/>
          </a:xfrm>
          <a:prstGeom prst="rect">
            <a:avLst/>
          </a:prstGeom>
        </p:spPr>
      </p:pic>
      <p:sp>
        <p:nvSpPr>
          <p:cNvPr id="2" name="文本框 1"/>
          <p:cNvSpPr txBox="1"/>
          <p:nvPr/>
        </p:nvSpPr>
        <p:spPr>
          <a:xfrm>
            <a:off x="618565" y="779929"/>
            <a:ext cx="1620957"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彩色平面</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639040" y="708934"/>
            <a:ext cx="2033533" cy="630942"/>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组合平面五层</a:t>
            </a:r>
            <a:endParaRPr lang="zh-CN" altLang="en-US" sz="2000" dirty="0">
              <a:latin typeface="华文行楷" panose="02010800040101010101" pitchFamily="2" charset="-122"/>
              <a:ea typeface="华文行楷" panose="02010800040101010101" pitchFamily="2" charset="-122"/>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flipV="1">
            <a:off x="0" y="10113999"/>
            <a:ext cx="1324286" cy="1208571"/>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print">
            <a:extLst>
              <a:ext uri="{28A0092B-C50C-407E-A947-70E740481C1C}">
                <a14:useLocalDpi xmlns:a14="http://schemas.microsoft.com/office/drawing/2010/main" val="0"/>
              </a:ext>
            </a:extLst>
          </a:blip>
          <a:srcRect b="11200"/>
          <a:stretch>
            <a:fillRect/>
          </a:stretch>
        </p:blipFill>
        <p:spPr>
          <a:xfrm>
            <a:off x="686886" y="1961530"/>
            <a:ext cx="12001333" cy="7992888"/>
          </a:xfrm>
          <a:prstGeom prst="rect">
            <a:avLst/>
          </a:prstGeom>
        </p:spPr>
      </p:pic>
      <p:pic>
        <p:nvPicPr>
          <p:cNvPr id="5" name="图片 4"/>
          <p:cNvPicPr>
            <a:picLocks noChangeAspect="1"/>
          </p:cNvPicPr>
          <p:nvPr/>
        </p:nvPicPr>
        <p:blipFill>
          <a:blip r:embed="rId2"/>
          <a:stretch>
            <a:fillRect/>
          </a:stretch>
        </p:blipFill>
        <p:spPr>
          <a:xfrm>
            <a:off x="13051767" y="6254176"/>
            <a:ext cx="1169406" cy="1009335"/>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1" name="矩形 10"/>
          <p:cNvSpPr>
            <a:spLocks noChangeArrowheads="1"/>
          </p:cNvSpPr>
          <p:nvPr/>
        </p:nvSpPr>
        <p:spPr bwMode="auto">
          <a:xfrm>
            <a:off x="12600235" y="8810139"/>
            <a:ext cx="2664296"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顶面材质：冲孔铝板</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铝挂片</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4" name="文本框 13"/>
          <p:cNvSpPr txBox="1"/>
          <p:nvPr/>
        </p:nvSpPr>
        <p:spPr>
          <a:xfrm>
            <a:off x="12306279" y="379819"/>
            <a:ext cx="2480310" cy="630942"/>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门诊楼一层大厅</a:t>
            </a:r>
            <a:endParaRPr lang="zh-CN" altLang="en-US" sz="2000" dirty="0">
              <a:latin typeface="华文行楷" panose="02010800040101010101" pitchFamily="2" charset="-122"/>
              <a:ea typeface="华文行楷" panose="02010800040101010101" pitchFamily="2" charset="-122"/>
            </a:endParaRPr>
          </a:p>
        </p:txBody>
      </p:sp>
      <p:sp>
        <p:nvSpPr>
          <p:cNvPr id="19" name="文本框 18"/>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3" name="矩形 12"/>
          <p:cNvSpPr>
            <a:spLocks noChangeArrowheads="1"/>
          </p:cNvSpPr>
          <p:nvPr/>
        </p:nvSpPr>
        <p:spPr bwMode="auto">
          <a:xfrm>
            <a:off x="12672242" y="7263511"/>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材质：灰色花岗岩石材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17" name="图片 16"/>
          <p:cNvPicPr>
            <a:picLocks noChangeAspect="1"/>
          </p:cNvPicPr>
          <p:nvPr/>
        </p:nvPicPr>
        <p:blipFill>
          <a:blip r:embed="rId3"/>
          <a:stretch>
            <a:fillRect/>
          </a:stretch>
        </p:blipFill>
        <p:spPr>
          <a:xfrm>
            <a:off x="13078904" y="7630194"/>
            <a:ext cx="1069670" cy="1067409"/>
          </a:xfrm>
          <a:prstGeom prst="rect">
            <a:avLst/>
          </a:prstGeom>
        </p:spPr>
      </p:pic>
      <p:sp>
        <p:nvSpPr>
          <p:cNvPr id="20" name="矩形 19"/>
          <p:cNvSpPr>
            <a:spLocks noChangeArrowheads="1"/>
          </p:cNvSpPr>
          <p:nvPr/>
        </p:nvSpPr>
        <p:spPr bwMode="auto">
          <a:xfrm>
            <a:off x="12738198" y="5559512"/>
            <a:ext cx="2447107" cy="58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面材质：白色陶板</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a:solidFill>
                  <a:srgbClr val="7F7F7F"/>
                </a:solidFill>
                <a:latin typeface="微软雅黑" panose="020B0503020204020204" pitchFamily="34" charset="-122"/>
                <a:ea typeface="微软雅黑" panose="020B0503020204020204" pitchFamily="34" charset="-122"/>
                <a:sym typeface="Arial" panose="020B0604020202020204" pitchFamily="34" charset="0"/>
              </a:rPr>
              <a:t>灰色</a:t>
            </a:r>
            <a:r>
              <a:rPr lang="zh-CN" altLang="en-US" sz="1400" b="1"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陶板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22159" t="22311" r="37915" b="35160"/>
          <a:stretch>
            <a:fillRect/>
          </a:stretch>
        </p:blipFill>
        <p:spPr>
          <a:xfrm>
            <a:off x="13098410" y="9248831"/>
            <a:ext cx="1067987" cy="1137635"/>
          </a:xfrm>
          <a:prstGeom prst="rect">
            <a:avLst/>
          </a:prstGeom>
        </p:spPr>
      </p:pic>
      <p:pic>
        <p:nvPicPr>
          <p:cNvPr id="22" name="图片 21"/>
          <p:cNvPicPr>
            <a:picLocks noChangeAspect="1"/>
          </p:cNvPicPr>
          <p:nvPr/>
        </p:nvPicPr>
        <p:blipFill>
          <a:blip r:embed="rId5"/>
          <a:stretch>
            <a:fillRect/>
          </a:stretch>
        </p:blipFill>
        <p:spPr>
          <a:xfrm>
            <a:off x="12888267" y="1822764"/>
            <a:ext cx="2056842" cy="3123494"/>
          </a:xfrm>
          <a:prstGeom prst="rect">
            <a:avLst/>
          </a:prstGeom>
        </p:spPr>
      </p:pic>
      <p:sp>
        <p:nvSpPr>
          <p:cNvPr id="23" name="等腰三角形 22"/>
          <p:cNvSpPr/>
          <p:nvPr/>
        </p:nvSpPr>
        <p:spPr>
          <a:xfrm rot="5400000">
            <a:off x="14309034" y="3028305"/>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62293" y="1791014"/>
            <a:ext cx="11410673" cy="8558005"/>
          </a:xfrm>
          <a:prstGeom prst="rect">
            <a:avLst/>
          </a:prstGeom>
        </p:spPr>
      </p:pic>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2292" y="1777111"/>
            <a:ext cx="11429211" cy="8571908"/>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9" name="文本框 18"/>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pic>
        <p:nvPicPr>
          <p:cNvPr id="22" name="图片 21"/>
          <p:cNvPicPr>
            <a:picLocks noChangeAspect="1"/>
          </p:cNvPicPr>
          <p:nvPr/>
        </p:nvPicPr>
        <p:blipFill>
          <a:blip r:embed="rId3"/>
          <a:stretch>
            <a:fillRect/>
          </a:stretch>
        </p:blipFill>
        <p:spPr>
          <a:xfrm>
            <a:off x="13051767" y="6254176"/>
            <a:ext cx="1169406" cy="1009335"/>
          </a:xfrm>
          <a:prstGeom prst="rect">
            <a:avLst/>
          </a:prstGeom>
        </p:spPr>
      </p:pic>
      <p:sp>
        <p:nvSpPr>
          <p:cNvPr id="23" name="矩形 22"/>
          <p:cNvSpPr>
            <a:spLocks noChangeArrowheads="1"/>
          </p:cNvSpPr>
          <p:nvPr/>
        </p:nvSpPr>
        <p:spPr bwMode="auto">
          <a:xfrm>
            <a:off x="12600235" y="8810139"/>
            <a:ext cx="2664296"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顶面材质：冲孔铝板</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铝挂片</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矩形 23"/>
          <p:cNvSpPr>
            <a:spLocks noChangeArrowheads="1"/>
          </p:cNvSpPr>
          <p:nvPr/>
        </p:nvSpPr>
        <p:spPr bwMode="auto">
          <a:xfrm>
            <a:off x="12672242" y="7263511"/>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材质：灰色花岗岩石材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5" name="图片 24"/>
          <p:cNvPicPr>
            <a:picLocks noChangeAspect="1"/>
          </p:cNvPicPr>
          <p:nvPr/>
        </p:nvPicPr>
        <p:blipFill>
          <a:blip r:embed="rId4"/>
          <a:stretch>
            <a:fillRect/>
          </a:stretch>
        </p:blipFill>
        <p:spPr>
          <a:xfrm>
            <a:off x="13078904" y="7630194"/>
            <a:ext cx="1069670" cy="1067409"/>
          </a:xfrm>
          <a:prstGeom prst="rect">
            <a:avLst/>
          </a:prstGeom>
        </p:spPr>
      </p:pic>
      <p:sp>
        <p:nvSpPr>
          <p:cNvPr id="26" name="矩形 25"/>
          <p:cNvSpPr>
            <a:spLocks noChangeArrowheads="1"/>
          </p:cNvSpPr>
          <p:nvPr/>
        </p:nvSpPr>
        <p:spPr bwMode="auto">
          <a:xfrm>
            <a:off x="12738198" y="5559512"/>
            <a:ext cx="2447107" cy="58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面材质：白色陶板</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灰色</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陶板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7" name="图片 26"/>
          <p:cNvPicPr>
            <a:picLocks noChangeAspect="1"/>
          </p:cNvPicPr>
          <p:nvPr/>
        </p:nvPicPr>
        <p:blipFill rotWithShape="1">
          <a:blip r:embed="rId5" cstate="print">
            <a:extLst>
              <a:ext uri="{28A0092B-C50C-407E-A947-70E740481C1C}">
                <a14:useLocalDpi xmlns:a14="http://schemas.microsoft.com/office/drawing/2010/main" val="0"/>
              </a:ext>
            </a:extLst>
          </a:blip>
          <a:srcRect l="22159" t="22311" r="37915" b="35160"/>
          <a:stretch>
            <a:fillRect/>
          </a:stretch>
        </p:blipFill>
        <p:spPr>
          <a:xfrm>
            <a:off x="13098410" y="9248831"/>
            <a:ext cx="1067987" cy="1137635"/>
          </a:xfrm>
          <a:prstGeom prst="rect">
            <a:avLst/>
          </a:prstGeom>
        </p:spPr>
      </p:pic>
      <p:pic>
        <p:nvPicPr>
          <p:cNvPr id="28" name="图片 27"/>
          <p:cNvPicPr>
            <a:picLocks noChangeAspect="1"/>
          </p:cNvPicPr>
          <p:nvPr/>
        </p:nvPicPr>
        <p:blipFill>
          <a:blip r:embed="rId6"/>
          <a:stretch>
            <a:fillRect/>
          </a:stretch>
        </p:blipFill>
        <p:spPr>
          <a:xfrm>
            <a:off x="12888267" y="1822764"/>
            <a:ext cx="2056842" cy="3123494"/>
          </a:xfrm>
          <a:prstGeom prst="rect">
            <a:avLst/>
          </a:prstGeom>
        </p:spPr>
      </p:pic>
      <p:sp>
        <p:nvSpPr>
          <p:cNvPr id="29" name="等腰三角形 28"/>
          <p:cNvSpPr/>
          <p:nvPr/>
        </p:nvSpPr>
        <p:spPr>
          <a:xfrm rot="5400000">
            <a:off x="14309034" y="3028305"/>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2306279" y="379819"/>
            <a:ext cx="2480310" cy="630942"/>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门诊楼一层大厅</a:t>
            </a:r>
            <a:endParaRPr lang="zh-CN" altLang="en-US" sz="2000" dirty="0">
              <a:latin typeface="华文行楷" panose="02010800040101010101" pitchFamily="2" charset="-122"/>
              <a:ea typeface="华文行楷" panose="02010800040101010101" pitchFamily="2" charset="-122"/>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9" name="文本框 18"/>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pic>
        <p:nvPicPr>
          <p:cNvPr id="22" name="图片 21"/>
          <p:cNvPicPr>
            <a:picLocks noChangeAspect="1"/>
          </p:cNvPicPr>
          <p:nvPr/>
        </p:nvPicPr>
        <p:blipFill>
          <a:blip r:embed="rId1"/>
          <a:stretch>
            <a:fillRect/>
          </a:stretch>
        </p:blipFill>
        <p:spPr>
          <a:xfrm>
            <a:off x="13051767" y="6254176"/>
            <a:ext cx="1169406" cy="1009335"/>
          </a:xfrm>
          <a:prstGeom prst="rect">
            <a:avLst/>
          </a:prstGeom>
        </p:spPr>
      </p:pic>
      <p:sp>
        <p:nvSpPr>
          <p:cNvPr id="23" name="矩形 22"/>
          <p:cNvSpPr>
            <a:spLocks noChangeArrowheads="1"/>
          </p:cNvSpPr>
          <p:nvPr/>
        </p:nvSpPr>
        <p:spPr bwMode="auto">
          <a:xfrm>
            <a:off x="12600235" y="8810139"/>
            <a:ext cx="2664296"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顶面材质：冲孔铝板</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铝挂片</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矩形 23"/>
          <p:cNvSpPr>
            <a:spLocks noChangeArrowheads="1"/>
          </p:cNvSpPr>
          <p:nvPr/>
        </p:nvSpPr>
        <p:spPr bwMode="auto">
          <a:xfrm>
            <a:off x="12672242" y="7263511"/>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材质：灰色花岗岩石材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5" name="图片 24"/>
          <p:cNvPicPr>
            <a:picLocks noChangeAspect="1"/>
          </p:cNvPicPr>
          <p:nvPr/>
        </p:nvPicPr>
        <p:blipFill>
          <a:blip r:embed="rId2"/>
          <a:stretch>
            <a:fillRect/>
          </a:stretch>
        </p:blipFill>
        <p:spPr>
          <a:xfrm>
            <a:off x="13078904" y="7630194"/>
            <a:ext cx="1069670" cy="1067409"/>
          </a:xfrm>
          <a:prstGeom prst="rect">
            <a:avLst/>
          </a:prstGeom>
        </p:spPr>
      </p:pic>
      <p:sp>
        <p:nvSpPr>
          <p:cNvPr id="26" name="矩形 25"/>
          <p:cNvSpPr>
            <a:spLocks noChangeArrowheads="1"/>
          </p:cNvSpPr>
          <p:nvPr/>
        </p:nvSpPr>
        <p:spPr bwMode="auto">
          <a:xfrm>
            <a:off x="12738198" y="5559512"/>
            <a:ext cx="2447107" cy="58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面材质：白色陶板</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灰色</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陶板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7" name="图片 26"/>
          <p:cNvPicPr>
            <a:picLocks noChangeAspect="1"/>
          </p:cNvPicPr>
          <p:nvPr/>
        </p:nvPicPr>
        <p:blipFill rotWithShape="1">
          <a:blip r:embed="rId3" cstate="print">
            <a:extLst>
              <a:ext uri="{28A0092B-C50C-407E-A947-70E740481C1C}">
                <a14:useLocalDpi xmlns:a14="http://schemas.microsoft.com/office/drawing/2010/main" val="0"/>
              </a:ext>
            </a:extLst>
          </a:blip>
          <a:srcRect l="22159" t="22311" r="37915" b="35160"/>
          <a:stretch>
            <a:fillRect/>
          </a:stretch>
        </p:blipFill>
        <p:spPr>
          <a:xfrm>
            <a:off x="13098410" y="9248831"/>
            <a:ext cx="1067987" cy="1137635"/>
          </a:xfrm>
          <a:prstGeom prst="rect">
            <a:avLst/>
          </a:prstGeom>
        </p:spPr>
      </p:pic>
      <p:pic>
        <p:nvPicPr>
          <p:cNvPr id="28" name="图片 27"/>
          <p:cNvPicPr>
            <a:picLocks noChangeAspect="1"/>
          </p:cNvPicPr>
          <p:nvPr/>
        </p:nvPicPr>
        <p:blipFill>
          <a:blip r:embed="rId4"/>
          <a:stretch>
            <a:fillRect/>
          </a:stretch>
        </p:blipFill>
        <p:spPr>
          <a:xfrm>
            <a:off x="12888267" y="1822764"/>
            <a:ext cx="2056842" cy="3123494"/>
          </a:xfrm>
          <a:prstGeom prst="rect">
            <a:avLst/>
          </a:prstGeom>
        </p:spPr>
      </p:pic>
      <p:sp>
        <p:nvSpPr>
          <p:cNvPr id="29" name="等腰三角形 28"/>
          <p:cNvSpPr/>
          <p:nvPr/>
        </p:nvSpPr>
        <p:spPr>
          <a:xfrm rot="5400000">
            <a:off x="14309034" y="3028305"/>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2306279" y="379819"/>
            <a:ext cx="2480310" cy="630942"/>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门诊楼一层大厅</a:t>
            </a:r>
            <a:endParaRPr lang="zh-CN" altLang="en-US" sz="2000" dirty="0">
              <a:latin typeface="华文行楷" panose="02010800040101010101" pitchFamily="2" charset="-122"/>
              <a:ea typeface="华文行楷" panose="02010800040101010101" pitchFamily="2" charset="-122"/>
            </a:endParaRPr>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5537" y="1936464"/>
            <a:ext cx="12011916" cy="8017954"/>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9" name="文本框 18"/>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pic>
        <p:nvPicPr>
          <p:cNvPr id="22" name="图片 21"/>
          <p:cNvPicPr>
            <a:picLocks noChangeAspect="1"/>
          </p:cNvPicPr>
          <p:nvPr/>
        </p:nvPicPr>
        <p:blipFill>
          <a:blip r:embed="rId1"/>
          <a:stretch>
            <a:fillRect/>
          </a:stretch>
        </p:blipFill>
        <p:spPr>
          <a:xfrm>
            <a:off x="13051767" y="6254176"/>
            <a:ext cx="1169406" cy="1009335"/>
          </a:xfrm>
          <a:prstGeom prst="rect">
            <a:avLst/>
          </a:prstGeom>
        </p:spPr>
      </p:pic>
      <p:sp>
        <p:nvSpPr>
          <p:cNvPr id="23" name="矩形 22"/>
          <p:cNvSpPr>
            <a:spLocks noChangeArrowheads="1"/>
          </p:cNvSpPr>
          <p:nvPr/>
        </p:nvSpPr>
        <p:spPr bwMode="auto">
          <a:xfrm>
            <a:off x="12600235" y="8810139"/>
            <a:ext cx="2664296"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顶面材质：冲孔铝板</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铝挂片</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矩形 23"/>
          <p:cNvSpPr>
            <a:spLocks noChangeArrowheads="1"/>
          </p:cNvSpPr>
          <p:nvPr/>
        </p:nvSpPr>
        <p:spPr bwMode="auto">
          <a:xfrm>
            <a:off x="12672242" y="7263511"/>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材质：灰色花岗岩石材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5" name="图片 24"/>
          <p:cNvPicPr>
            <a:picLocks noChangeAspect="1"/>
          </p:cNvPicPr>
          <p:nvPr/>
        </p:nvPicPr>
        <p:blipFill>
          <a:blip r:embed="rId2"/>
          <a:stretch>
            <a:fillRect/>
          </a:stretch>
        </p:blipFill>
        <p:spPr>
          <a:xfrm>
            <a:off x="13078904" y="7630194"/>
            <a:ext cx="1069670" cy="1067409"/>
          </a:xfrm>
          <a:prstGeom prst="rect">
            <a:avLst/>
          </a:prstGeom>
        </p:spPr>
      </p:pic>
      <p:sp>
        <p:nvSpPr>
          <p:cNvPr id="26" name="矩形 25"/>
          <p:cNvSpPr>
            <a:spLocks noChangeArrowheads="1"/>
          </p:cNvSpPr>
          <p:nvPr/>
        </p:nvSpPr>
        <p:spPr bwMode="auto">
          <a:xfrm>
            <a:off x="12738198" y="5559512"/>
            <a:ext cx="2447107" cy="58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面材质：白色陶板</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灰色</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陶板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7" name="图片 26"/>
          <p:cNvPicPr>
            <a:picLocks noChangeAspect="1"/>
          </p:cNvPicPr>
          <p:nvPr/>
        </p:nvPicPr>
        <p:blipFill rotWithShape="1">
          <a:blip r:embed="rId3" cstate="print">
            <a:extLst>
              <a:ext uri="{28A0092B-C50C-407E-A947-70E740481C1C}">
                <a14:useLocalDpi xmlns:a14="http://schemas.microsoft.com/office/drawing/2010/main" val="0"/>
              </a:ext>
            </a:extLst>
          </a:blip>
          <a:srcRect l="22159" t="22311" r="37915" b="35160"/>
          <a:stretch>
            <a:fillRect/>
          </a:stretch>
        </p:blipFill>
        <p:spPr>
          <a:xfrm>
            <a:off x="13098410" y="9248831"/>
            <a:ext cx="1067987" cy="1137635"/>
          </a:xfrm>
          <a:prstGeom prst="rect">
            <a:avLst/>
          </a:prstGeom>
        </p:spPr>
      </p:pic>
      <p:pic>
        <p:nvPicPr>
          <p:cNvPr id="28" name="图片 27"/>
          <p:cNvPicPr>
            <a:picLocks noChangeAspect="1"/>
          </p:cNvPicPr>
          <p:nvPr/>
        </p:nvPicPr>
        <p:blipFill>
          <a:blip r:embed="rId4"/>
          <a:stretch>
            <a:fillRect/>
          </a:stretch>
        </p:blipFill>
        <p:spPr>
          <a:xfrm>
            <a:off x="12888267" y="1822764"/>
            <a:ext cx="2056842" cy="3123494"/>
          </a:xfrm>
          <a:prstGeom prst="rect">
            <a:avLst/>
          </a:prstGeom>
        </p:spPr>
      </p:pic>
      <p:sp>
        <p:nvSpPr>
          <p:cNvPr id="29" name="等腰三角形 28"/>
          <p:cNvSpPr/>
          <p:nvPr/>
        </p:nvSpPr>
        <p:spPr>
          <a:xfrm rot="8280000">
            <a:off x="14309034" y="3028305"/>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2306279" y="379819"/>
            <a:ext cx="2480310" cy="630942"/>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门诊楼一层大厅</a:t>
            </a:r>
            <a:endParaRPr lang="zh-CN" altLang="en-US" sz="2000" dirty="0">
              <a:latin typeface="华文行楷" panose="02010800040101010101" pitchFamily="2" charset="-122"/>
              <a:ea typeface="华文行楷" panose="02010800040101010101" pitchFamily="2" charset="-122"/>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0214" y="1889522"/>
            <a:ext cx="11521278" cy="8640959"/>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9" name="文本框 18"/>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pic>
        <p:nvPicPr>
          <p:cNvPr id="22" name="图片 21"/>
          <p:cNvPicPr>
            <a:picLocks noChangeAspect="1"/>
          </p:cNvPicPr>
          <p:nvPr/>
        </p:nvPicPr>
        <p:blipFill>
          <a:blip r:embed="rId1"/>
          <a:stretch>
            <a:fillRect/>
          </a:stretch>
        </p:blipFill>
        <p:spPr>
          <a:xfrm>
            <a:off x="13051767" y="6254176"/>
            <a:ext cx="1169406" cy="1009335"/>
          </a:xfrm>
          <a:prstGeom prst="rect">
            <a:avLst/>
          </a:prstGeom>
        </p:spPr>
      </p:pic>
      <p:sp>
        <p:nvSpPr>
          <p:cNvPr id="23" name="矩形 22"/>
          <p:cNvSpPr>
            <a:spLocks noChangeArrowheads="1"/>
          </p:cNvSpPr>
          <p:nvPr/>
        </p:nvSpPr>
        <p:spPr bwMode="auto">
          <a:xfrm>
            <a:off x="12600235" y="8810139"/>
            <a:ext cx="2664296"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顶面材质：冲孔铝板</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铝挂片</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矩形 23"/>
          <p:cNvSpPr>
            <a:spLocks noChangeArrowheads="1"/>
          </p:cNvSpPr>
          <p:nvPr/>
        </p:nvSpPr>
        <p:spPr bwMode="auto">
          <a:xfrm>
            <a:off x="12672242" y="7263511"/>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材质：灰色花岗岩石材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5" name="图片 24"/>
          <p:cNvPicPr>
            <a:picLocks noChangeAspect="1"/>
          </p:cNvPicPr>
          <p:nvPr/>
        </p:nvPicPr>
        <p:blipFill>
          <a:blip r:embed="rId2"/>
          <a:stretch>
            <a:fillRect/>
          </a:stretch>
        </p:blipFill>
        <p:spPr>
          <a:xfrm>
            <a:off x="13078904" y="7630194"/>
            <a:ext cx="1069670" cy="1067409"/>
          </a:xfrm>
          <a:prstGeom prst="rect">
            <a:avLst/>
          </a:prstGeom>
        </p:spPr>
      </p:pic>
      <p:sp>
        <p:nvSpPr>
          <p:cNvPr id="26" name="矩形 25"/>
          <p:cNvSpPr>
            <a:spLocks noChangeArrowheads="1"/>
          </p:cNvSpPr>
          <p:nvPr/>
        </p:nvSpPr>
        <p:spPr bwMode="auto">
          <a:xfrm>
            <a:off x="12738198" y="5559512"/>
            <a:ext cx="2447107" cy="58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面材质：白色陶板</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灰色</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陶板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7" name="图片 26"/>
          <p:cNvPicPr>
            <a:picLocks noChangeAspect="1"/>
          </p:cNvPicPr>
          <p:nvPr/>
        </p:nvPicPr>
        <p:blipFill rotWithShape="1">
          <a:blip r:embed="rId3" cstate="print">
            <a:extLst>
              <a:ext uri="{28A0092B-C50C-407E-A947-70E740481C1C}">
                <a14:useLocalDpi xmlns:a14="http://schemas.microsoft.com/office/drawing/2010/main" val="0"/>
              </a:ext>
            </a:extLst>
          </a:blip>
          <a:srcRect l="22159" t="22311" r="37915" b="35160"/>
          <a:stretch>
            <a:fillRect/>
          </a:stretch>
        </p:blipFill>
        <p:spPr>
          <a:xfrm>
            <a:off x="13098410" y="9248831"/>
            <a:ext cx="1067987" cy="1137635"/>
          </a:xfrm>
          <a:prstGeom prst="rect">
            <a:avLst/>
          </a:prstGeom>
        </p:spPr>
      </p:pic>
      <p:pic>
        <p:nvPicPr>
          <p:cNvPr id="28" name="图片 27"/>
          <p:cNvPicPr>
            <a:picLocks noChangeAspect="1"/>
          </p:cNvPicPr>
          <p:nvPr/>
        </p:nvPicPr>
        <p:blipFill>
          <a:blip r:embed="rId4"/>
          <a:stretch>
            <a:fillRect/>
          </a:stretch>
        </p:blipFill>
        <p:spPr>
          <a:xfrm>
            <a:off x="12888267" y="1822764"/>
            <a:ext cx="2056842" cy="3123494"/>
          </a:xfrm>
          <a:prstGeom prst="rect">
            <a:avLst/>
          </a:prstGeom>
        </p:spPr>
      </p:pic>
      <p:sp>
        <p:nvSpPr>
          <p:cNvPr id="29" name="等腰三角形 28"/>
          <p:cNvSpPr/>
          <p:nvPr/>
        </p:nvSpPr>
        <p:spPr>
          <a:xfrm rot="8280000">
            <a:off x="14309034" y="3028305"/>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文本框 14"/>
          <p:cNvSpPr txBox="1"/>
          <p:nvPr/>
        </p:nvSpPr>
        <p:spPr>
          <a:xfrm>
            <a:off x="12306279" y="379819"/>
            <a:ext cx="2480310" cy="630942"/>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门诊楼一层大厅</a:t>
            </a:r>
            <a:endParaRPr lang="zh-CN" altLang="en-US" sz="2000" dirty="0">
              <a:latin typeface="华文行楷" panose="02010800040101010101" pitchFamily="2" charset="-122"/>
              <a:ea typeface="华文行楷" panose="02010800040101010101" pitchFamily="2" charset="-122"/>
            </a:endParaRPr>
          </a:p>
        </p:txBody>
      </p:sp>
      <p:pic>
        <p:nvPicPr>
          <p:cNvPr id="5" name="图片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293" y="1791014"/>
            <a:ext cx="11410673" cy="8558005"/>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68197" y="377354"/>
            <a:ext cx="2480310" cy="707886"/>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门诊一层走道</a:t>
            </a:r>
            <a:endParaRPr lang="zh-CN" altLang="en-US" sz="2000" dirty="0">
              <a:latin typeface="华文行楷" panose="02010800040101010101" pitchFamily="2" charset="-122"/>
              <a:ea typeface="华文行楷" panose="02010800040101010101" pitchFamily="2" charset="-122"/>
            </a:endParaRPr>
          </a:p>
        </p:txBody>
      </p:sp>
      <p:sp>
        <p:nvSpPr>
          <p:cNvPr id="25" name="矩形 24"/>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 : </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铝挂片</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3" name="图片 12"/>
          <p:cNvPicPr>
            <a:picLocks noChangeAspect="1"/>
          </p:cNvPicPr>
          <p:nvPr/>
        </p:nvPicPr>
        <p:blipFill>
          <a:blip r:embed="rId1"/>
          <a:stretch>
            <a:fillRect/>
          </a:stretch>
        </p:blipFill>
        <p:spPr>
          <a:xfrm>
            <a:off x="13051767" y="6254176"/>
            <a:ext cx="1169406" cy="1009335"/>
          </a:xfrm>
          <a:prstGeom prst="rect">
            <a:avLst/>
          </a:prstGeom>
        </p:spPr>
      </p:pic>
      <p:sp>
        <p:nvSpPr>
          <p:cNvPr id="15" name="矩形 14"/>
          <p:cNvSpPr>
            <a:spLocks noChangeArrowheads="1"/>
          </p:cNvSpPr>
          <p:nvPr/>
        </p:nvSpPr>
        <p:spPr bwMode="auto">
          <a:xfrm>
            <a:off x="12672242" y="7263511"/>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材质：灰色花岗岩石材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16" name="图片 15"/>
          <p:cNvPicPr>
            <a:picLocks noChangeAspect="1"/>
          </p:cNvPicPr>
          <p:nvPr/>
        </p:nvPicPr>
        <p:blipFill>
          <a:blip r:embed="rId2"/>
          <a:stretch>
            <a:fillRect/>
          </a:stretch>
        </p:blipFill>
        <p:spPr>
          <a:xfrm>
            <a:off x="13078904" y="7630194"/>
            <a:ext cx="1069670" cy="1067409"/>
          </a:xfrm>
          <a:prstGeom prst="rect">
            <a:avLst/>
          </a:prstGeom>
        </p:spPr>
      </p:pic>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l="48122" t="2396" r="42370" b="85718"/>
          <a:stretch>
            <a:fillRect/>
          </a:stretch>
        </p:blipFill>
        <p:spPr>
          <a:xfrm>
            <a:off x="13078904" y="9176823"/>
            <a:ext cx="1069670" cy="1002816"/>
          </a:xfrm>
          <a:prstGeom prst="rect">
            <a:avLst/>
          </a:prstGeom>
        </p:spPr>
      </p:pic>
      <p:sp>
        <p:nvSpPr>
          <p:cNvPr id="20" name="矩形 19"/>
          <p:cNvSpPr>
            <a:spLocks noChangeArrowheads="1"/>
          </p:cNvSpPr>
          <p:nvPr/>
        </p:nvSpPr>
        <p:spPr bwMode="auto">
          <a:xfrm>
            <a:off x="12738198" y="5559512"/>
            <a:ext cx="2447107" cy="58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面材质：白色铝板</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灰色石材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1" name="图片 20"/>
          <p:cNvPicPr>
            <a:picLocks noChangeAspect="1"/>
          </p:cNvPicPr>
          <p:nvPr/>
        </p:nvPicPr>
        <p:blipFill>
          <a:blip r:embed="rId4"/>
          <a:stretch>
            <a:fillRect/>
          </a:stretch>
        </p:blipFill>
        <p:spPr>
          <a:xfrm>
            <a:off x="12888267" y="1822764"/>
            <a:ext cx="2056842" cy="3123494"/>
          </a:xfrm>
          <a:prstGeom prst="rect">
            <a:avLst/>
          </a:prstGeom>
        </p:spPr>
      </p:pic>
      <p:sp>
        <p:nvSpPr>
          <p:cNvPr id="27" name="等腰三角形 26"/>
          <p:cNvSpPr/>
          <p:nvPr/>
        </p:nvSpPr>
        <p:spPr>
          <a:xfrm>
            <a:off x="13984262" y="3065749"/>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8914" y="1457474"/>
            <a:ext cx="11905323" cy="8928992"/>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54863" y="1678452"/>
            <a:ext cx="11837115" cy="8877836"/>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68197" y="377354"/>
            <a:ext cx="2480310" cy="630942"/>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门诊一层走廊</a:t>
            </a:r>
            <a:endParaRPr lang="en-US" altLang="zh-CN" sz="2000" dirty="0" smtClean="0">
              <a:latin typeface="华文行楷" panose="02010800040101010101" pitchFamily="2" charset="-122"/>
              <a:ea typeface="华文行楷" panose="02010800040101010101" pitchFamily="2" charset="-122"/>
            </a:endParaRPr>
          </a:p>
        </p:txBody>
      </p:sp>
      <p:pic>
        <p:nvPicPr>
          <p:cNvPr id="18" name="图片 17"/>
          <p:cNvPicPr>
            <a:picLocks noChangeAspect="1"/>
          </p:cNvPicPr>
          <p:nvPr/>
        </p:nvPicPr>
        <p:blipFill>
          <a:blip r:embed="rId2"/>
          <a:stretch>
            <a:fillRect/>
          </a:stretch>
        </p:blipFill>
        <p:spPr>
          <a:xfrm>
            <a:off x="13086987" y="6112558"/>
            <a:ext cx="1073378" cy="1082919"/>
          </a:xfrm>
          <a:prstGeom prst="rect">
            <a:avLst/>
          </a:prstGeom>
        </p:spPr>
      </p:pic>
      <p:sp>
        <p:nvSpPr>
          <p:cNvPr id="20" name="矩形 19"/>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顶面材质：冲孔铝板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24" name="图片 23"/>
          <p:cNvPicPr>
            <a:picLocks noChangeAspect="1"/>
          </p:cNvPicPr>
          <p:nvPr/>
        </p:nvPicPr>
        <p:blipFill>
          <a:blip r:embed="rId3"/>
          <a:stretch>
            <a:fillRect/>
          </a:stretch>
        </p:blipFill>
        <p:spPr>
          <a:xfrm>
            <a:off x="13078904" y="7630194"/>
            <a:ext cx="1069670" cy="1067409"/>
          </a:xfrm>
          <a:prstGeom prst="rect">
            <a:avLst/>
          </a:prstGeom>
        </p:spPr>
      </p:pic>
      <p:sp>
        <p:nvSpPr>
          <p:cNvPr id="25" name="矩形 24"/>
          <p:cNvSpPr>
            <a:spLocks noChangeArrowheads="1"/>
          </p:cNvSpPr>
          <p:nvPr/>
        </p:nvSpPr>
        <p:spPr bwMode="auto">
          <a:xfrm>
            <a:off x="12672242" y="7263511"/>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材质：灰色花岗岩石材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22159" t="22311" r="37915" b="35160"/>
          <a:stretch>
            <a:fillRect/>
          </a:stretch>
        </p:blipFill>
        <p:spPr>
          <a:xfrm>
            <a:off x="13098410" y="9176823"/>
            <a:ext cx="1067987" cy="1137635"/>
          </a:xfrm>
          <a:prstGeom prst="rect">
            <a:avLst/>
          </a:prstGeom>
        </p:spPr>
      </p:pic>
      <p:sp>
        <p:nvSpPr>
          <p:cNvPr id="29" name="矩形 28"/>
          <p:cNvSpPr>
            <a:spLocks noChangeArrowheads="1"/>
          </p:cNvSpPr>
          <p:nvPr/>
        </p:nvSpPr>
        <p:spPr bwMode="auto">
          <a:xfrm>
            <a:off x="12672243" y="5724996"/>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面材质：白色墙板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30" name="图片 29"/>
          <p:cNvPicPr>
            <a:picLocks noChangeAspect="1"/>
          </p:cNvPicPr>
          <p:nvPr/>
        </p:nvPicPr>
        <p:blipFill>
          <a:blip r:embed="rId5"/>
          <a:stretch>
            <a:fillRect/>
          </a:stretch>
        </p:blipFill>
        <p:spPr>
          <a:xfrm>
            <a:off x="12888267" y="1822764"/>
            <a:ext cx="2056842" cy="3123494"/>
          </a:xfrm>
          <a:prstGeom prst="rect">
            <a:avLst/>
          </a:prstGeom>
        </p:spPr>
      </p:pic>
      <p:sp>
        <p:nvSpPr>
          <p:cNvPr id="31" name="等腰三角形 30"/>
          <p:cNvSpPr/>
          <p:nvPr/>
        </p:nvSpPr>
        <p:spPr>
          <a:xfrm rot="6040322">
            <a:off x="13387195" y="2672776"/>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85807" y="1889518"/>
            <a:ext cx="11477370" cy="8608028"/>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68197" y="377354"/>
            <a:ext cx="2480310" cy="1323439"/>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门诊楼一层</a:t>
            </a:r>
            <a:endParaRPr lang="en-US" altLang="zh-CN" sz="2000" dirty="0" smtClean="0">
              <a:latin typeface="华文行楷" panose="02010800040101010101" pitchFamily="2" charset="-122"/>
              <a:ea typeface="华文行楷" panose="02010800040101010101" pitchFamily="2" charset="-122"/>
            </a:endParaRPr>
          </a:p>
          <a:p>
            <a:pPr>
              <a:lnSpc>
                <a:spcPct val="200000"/>
              </a:lnSpc>
            </a:pPr>
            <a:r>
              <a:rPr lang="zh-CN" altLang="en-US" sz="2000" dirty="0" smtClean="0">
                <a:latin typeface="华文行楷" panose="02010800040101010101" pitchFamily="2" charset="-122"/>
                <a:ea typeface="华文行楷" panose="02010800040101010101" pitchFamily="2" charset="-122"/>
              </a:rPr>
              <a:t>电梯间方案二</a:t>
            </a:r>
            <a:endParaRPr lang="en-US" altLang="zh-CN" sz="2000" dirty="0" smtClean="0">
              <a:latin typeface="华文行楷" panose="02010800040101010101" pitchFamily="2" charset="-122"/>
              <a:ea typeface="华文行楷" panose="02010800040101010101" pitchFamily="2" charset="-122"/>
            </a:endParaRPr>
          </a:p>
        </p:txBody>
      </p:sp>
      <p:pic>
        <p:nvPicPr>
          <p:cNvPr id="14" name="图片 13"/>
          <p:cNvPicPr>
            <a:picLocks noChangeAspect="1"/>
          </p:cNvPicPr>
          <p:nvPr/>
        </p:nvPicPr>
        <p:blipFill rotWithShape="1">
          <a:blip r:embed="rId2" cstate="print">
            <a:extLst>
              <a:ext uri="{28A0092B-C50C-407E-A947-70E740481C1C}">
                <a14:useLocalDpi xmlns:a14="http://schemas.microsoft.com/office/drawing/2010/main" val="0"/>
              </a:ext>
            </a:extLst>
          </a:blip>
          <a:srcRect l="22159" t="22311" r="37915" b="35160"/>
          <a:stretch>
            <a:fillRect/>
          </a:stretch>
        </p:blipFill>
        <p:spPr>
          <a:xfrm>
            <a:off x="13098410" y="9176823"/>
            <a:ext cx="1067987" cy="1137635"/>
          </a:xfrm>
          <a:prstGeom prst="rect">
            <a:avLst/>
          </a:prstGeom>
        </p:spPr>
      </p:pic>
      <p:sp>
        <p:nvSpPr>
          <p:cNvPr id="19" name="矩形 18"/>
          <p:cNvSpPr>
            <a:spLocks noChangeArrowheads="1"/>
          </p:cNvSpPr>
          <p:nvPr/>
        </p:nvSpPr>
        <p:spPr bwMode="auto">
          <a:xfrm>
            <a:off x="12672242" y="7263511"/>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材质：灰色花岗岩石材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0" name="图片 19"/>
          <p:cNvPicPr>
            <a:picLocks noChangeAspect="1"/>
          </p:cNvPicPr>
          <p:nvPr/>
        </p:nvPicPr>
        <p:blipFill>
          <a:blip r:embed="rId3"/>
          <a:stretch>
            <a:fillRect/>
          </a:stretch>
        </p:blipFill>
        <p:spPr>
          <a:xfrm>
            <a:off x="13032283" y="6141640"/>
            <a:ext cx="1169406" cy="1009335"/>
          </a:xfrm>
          <a:prstGeom prst="rect">
            <a:avLst/>
          </a:prstGeom>
        </p:spPr>
      </p:pic>
      <p:pic>
        <p:nvPicPr>
          <p:cNvPr id="21" name="图片 20"/>
          <p:cNvPicPr>
            <a:picLocks noChangeAspect="1"/>
          </p:cNvPicPr>
          <p:nvPr/>
        </p:nvPicPr>
        <p:blipFill>
          <a:blip r:embed="rId4"/>
          <a:stretch>
            <a:fillRect/>
          </a:stretch>
        </p:blipFill>
        <p:spPr>
          <a:xfrm>
            <a:off x="13078904" y="7630194"/>
            <a:ext cx="1069670" cy="1067409"/>
          </a:xfrm>
          <a:prstGeom prst="rect">
            <a:avLst/>
          </a:prstGeom>
        </p:spPr>
      </p:pic>
      <p:sp>
        <p:nvSpPr>
          <p:cNvPr id="25" name="矩形 24"/>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 : </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冲孔铝板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矩形 14"/>
          <p:cNvSpPr>
            <a:spLocks noChangeArrowheads="1"/>
          </p:cNvSpPr>
          <p:nvPr/>
        </p:nvSpPr>
        <p:spPr bwMode="auto">
          <a:xfrm>
            <a:off x="12738198" y="5559512"/>
            <a:ext cx="2447107" cy="58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面材质：白色铝板</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灰色石材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16" name="图片 15"/>
          <p:cNvPicPr>
            <a:picLocks noChangeAspect="1"/>
          </p:cNvPicPr>
          <p:nvPr/>
        </p:nvPicPr>
        <p:blipFill>
          <a:blip r:embed="rId5"/>
          <a:stretch>
            <a:fillRect/>
          </a:stretch>
        </p:blipFill>
        <p:spPr>
          <a:xfrm>
            <a:off x="12888267" y="1822764"/>
            <a:ext cx="2056842" cy="3123494"/>
          </a:xfrm>
          <a:prstGeom prst="rect">
            <a:avLst/>
          </a:prstGeom>
        </p:spPr>
      </p:pic>
      <p:sp>
        <p:nvSpPr>
          <p:cNvPr id="17" name="等腰三角形 16"/>
          <p:cNvSpPr/>
          <p:nvPr/>
        </p:nvSpPr>
        <p:spPr>
          <a:xfrm rot="9770264">
            <a:off x="14038531" y="2781925"/>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8565" y="779929"/>
            <a:ext cx="2698175"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建筑外观效果图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9" name="文本框 18"/>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pic>
        <p:nvPicPr>
          <p:cNvPr id="3" name="图片 2"/>
          <p:cNvPicPr>
            <a:picLocks noChangeAspect="1"/>
          </p:cNvPicPr>
          <p:nvPr/>
        </p:nvPicPr>
        <p:blipFill rotWithShape="1">
          <a:blip r:embed="rId1" cstate="print">
            <a:extLst>
              <a:ext uri="{28A0092B-C50C-407E-A947-70E740481C1C}">
                <a14:useLocalDpi xmlns:a14="http://schemas.microsoft.com/office/drawing/2010/main" val="0"/>
              </a:ext>
            </a:extLst>
          </a:blip>
          <a:srcRect t="8761"/>
          <a:stretch>
            <a:fillRect/>
          </a:stretch>
        </p:blipFill>
        <p:spPr>
          <a:xfrm>
            <a:off x="1330390" y="1699878"/>
            <a:ext cx="12456468" cy="8523893"/>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50962" y="1889522"/>
            <a:ext cx="11329259" cy="8496944"/>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68197" y="377354"/>
            <a:ext cx="2480310" cy="1323439"/>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门诊楼二层</a:t>
            </a:r>
            <a:endParaRPr lang="en-US" altLang="zh-CN" sz="2000" dirty="0" smtClean="0">
              <a:latin typeface="华文行楷" panose="02010800040101010101" pitchFamily="2" charset="-122"/>
              <a:ea typeface="华文行楷" panose="02010800040101010101" pitchFamily="2" charset="-122"/>
            </a:endParaRPr>
          </a:p>
          <a:p>
            <a:pPr>
              <a:lnSpc>
                <a:spcPct val="200000"/>
              </a:lnSpc>
            </a:pPr>
            <a:r>
              <a:rPr lang="zh-CN" altLang="en-US" sz="2000" dirty="0" smtClean="0">
                <a:latin typeface="华文行楷" panose="02010800040101010101" pitchFamily="2" charset="-122"/>
                <a:ea typeface="华文行楷" panose="02010800040101010101" pitchFamily="2" charset="-122"/>
              </a:rPr>
              <a:t>扶梯走道</a:t>
            </a:r>
            <a:endParaRPr lang="en-US" altLang="zh-CN" sz="2000" dirty="0" smtClean="0">
              <a:latin typeface="华文行楷" panose="02010800040101010101" pitchFamily="2" charset="-122"/>
              <a:ea typeface="华文行楷" panose="02010800040101010101" pitchFamily="2" charset="-122"/>
            </a:endParaRPr>
          </a:p>
        </p:txBody>
      </p:sp>
      <p:sp>
        <p:nvSpPr>
          <p:cNvPr id="13" name="矩形 12"/>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 : </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铝挂片</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7" name="图片 16"/>
          <p:cNvPicPr>
            <a:picLocks noChangeAspect="1"/>
          </p:cNvPicPr>
          <p:nvPr/>
        </p:nvPicPr>
        <p:blipFill>
          <a:blip r:embed="rId2"/>
          <a:stretch>
            <a:fillRect/>
          </a:stretch>
        </p:blipFill>
        <p:spPr>
          <a:xfrm>
            <a:off x="13051767" y="6254176"/>
            <a:ext cx="1169406" cy="1009335"/>
          </a:xfrm>
          <a:prstGeom prst="rect">
            <a:avLst/>
          </a:prstGeom>
        </p:spPr>
      </p:pic>
      <p:sp>
        <p:nvSpPr>
          <p:cNvPr id="19" name="矩形 18"/>
          <p:cNvSpPr>
            <a:spLocks noChangeArrowheads="1"/>
          </p:cNvSpPr>
          <p:nvPr/>
        </p:nvSpPr>
        <p:spPr bwMode="auto">
          <a:xfrm>
            <a:off x="12672242" y="7263511"/>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材质：灰色花岗岩石材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0" name="图片 19"/>
          <p:cNvPicPr>
            <a:picLocks noChangeAspect="1"/>
          </p:cNvPicPr>
          <p:nvPr/>
        </p:nvPicPr>
        <p:blipFill>
          <a:blip r:embed="rId3"/>
          <a:stretch>
            <a:fillRect/>
          </a:stretch>
        </p:blipFill>
        <p:spPr>
          <a:xfrm>
            <a:off x="13078904" y="7630194"/>
            <a:ext cx="1069670" cy="1067409"/>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48122" t="2396" r="42370" b="85718"/>
          <a:stretch>
            <a:fillRect/>
          </a:stretch>
        </p:blipFill>
        <p:spPr>
          <a:xfrm>
            <a:off x="13078904" y="9176823"/>
            <a:ext cx="1069670" cy="1002816"/>
          </a:xfrm>
          <a:prstGeom prst="rect">
            <a:avLst/>
          </a:prstGeom>
        </p:spPr>
      </p:pic>
      <p:sp>
        <p:nvSpPr>
          <p:cNvPr id="25" name="矩形 24"/>
          <p:cNvSpPr>
            <a:spLocks noChangeArrowheads="1"/>
          </p:cNvSpPr>
          <p:nvPr/>
        </p:nvSpPr>
        <p:spPr bwMode="auto">
          <a:xfrm>
            <a:off x="12738198" y="5559512"/>
            <a:ext cx="2447107" cy="58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面材质：白色铝板</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灰色石材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4" name="图片 3"/>
          <p:cNvPicPr>
            <a:picLocks noChangeAspect="1"/>
          </p:cNvPicPr>
          <p:nvPr/>
        </p:nvPicPr>
        <p:blipFill>
          <a:blip r:embed="rId5"/>
          <a:stretch>
            <a:fillRect/>
          </a:stretch>
        </p:blipFill>
        <p:spPr>
          <a:xfrm>
            <a:off x="12671938" y="1889522"/>
            <a:ext cx="2304561" cy="3558427"/>
          </a:xfrm>
          <a:prstGeom prst="rect">
            <a:avLst/>
          </a:prstGeom>
        </p:spPr>
      </p:pic>
      <p:sp>
        <p:nvSpPr>
          <p:cNvPr id="27" name="等腰三角形 26"/>
          <p:cNvSpPr/>
          <p:nvPr/>
        </p:nvSpPr>
        <p:spPr>
          <a:xfrm rot="2146676">
            <a:off x="13956230" y="3192421"/>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78307" y="1777110"/>
            <a:ext cx="11605444" cy="8704083"/>
          </a:xfrm>
          <a:prstGeom prst="rect">
            <a:avLst/>
          </a:prstGeom>
        </p:spPr>
      </p:pic>
      <p:pic>
        <p:nvPicPr>
          <p:cNvPr id="4" name="图片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6297" y="1789885"/>
            <a:ext cx="11607453" cy="8705590"/>
          </a:xfrm>
          <a:prstGeom prst="rect">
            <a:avLst/>
          </a:prstGeom>
        </p:spPr>
      </p:pic>
      <p:pic>
        <p:nvPicPr>
          <p:cNvPr id="7" name="图片 6"/>
          <p:cNvPicPr>
            <a:picLocks noChangeAspect="1"/>
          </p:cNvPicPr>
          <p:nvPr/>
        </p:nvPicPr>
        <p:blipFill>
          <a:blip r:embed="rId3"/>
          <a:stretch>
            <a:fillRect/>
          </a:stretch>
        </p:blipFill>
        <p:spPr>
          <a:xfrm>
            <a:off x="13064691" y="9176823"/>
            <a:ext cx="1137165" cy="1137165"/>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68197" y="377354"/>
            <a:ext cx="2480310" cy="630942"/>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门诊缴费厅</a:t>
            </a:r>
            <a:endParaRPr lang="zh-CN" altLang="en-US" sz="2000" dirty="0">
              <a:latin typeface="华文行楷" panose="02010800040101010101" pitchFamily="2" charset="-122"/>
              <a:ea typeface="华文行楷" panose="02010800040101010101" pitchFamily="2" charset="-122"/>
            </a:endParaRPr>
          </a:p>
        </p:txBody>
      </p:sp>
      <p:sp>
        <p:nvSpPr>
          <p:cNvPr id="23" name="矩形 22"/>
          <p:cNvSpPr>
            <a:spLocks noChangeArrowheads="1"/>
          </p:cNvSpPr>
          <p:nvPr/>
        </p:nvSpPr>
        <p:spPr bwMode="auto">
          <a:xfrm>
            <a:off x="12672242" y="5724996"/>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a:t>
            </a:r>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：铝板</a:t>
            </a:r>
            <a:r>
              <a:rPr lang="en-US" altLang="zh-CN"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灰色石材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24" name="矩形 23"/>
          <p:cNvSpPr>
            <a:spLocks noChangeArrowheads="1"/>
          </p:cNvSpPr>
          <p:nvPr/>
        </p:nvSpPr>
        <p:spPr bwMode="auto">
          <a:xfrm>
            <a:off x="12672243" y="7263511"/>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25" name="矩形 24"/>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 : </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冲孔铝板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6" name="图片 15"/>
          <p:cNvPicPr>
            <a:picLocks noChangeAspect="1"/>
          </p:cNvPicPr>
          <p:nvPr/>
        </p:nvPicPr>
        <p:blipFill rotWithShape="1">
          <a:blip r:embed="rId4" cstate="print">
            <a:extLst>
              <a:ext uri="{28A0092B-C50C-407E-A947-70E740481C1C}">
                <a14:useLocalDpi xmlns:a14="http://schemas.microsoft.com/office/drawing/2010/main" val="0"/>
              </a:ext>
            </a:extLst>
          </a:blip>
          <a:srcRect l="22159" t="22311" r="37915" b="35160"/>
          <a:stretch>
            <a:fillRect/>
          </a:stretch>
        </p:blipFill>
        <p:spPr>
          <a:xfrm>
            <a:off x="13098410" y="9176823"/>
            <a:ext cx="1067987" cy="1137635"/>
          </a:xfrm>
          <a:prstGeom prst="rect">
            <a:avLst/>
          </a:prstGeom>
        </p:spPr>
      </p:pic>
      <p:pic>
        <p:nvPicPr>
          <p:cNvPr id="18" name="图片 17"/>
          <p:cNvPicPr>
            <a:picLocks noChangeAspect="1"/>
          </p:cNvPicPr>
          <p:nvPr/>
        </p:nvPicPr>
        <p:blipFill>
          <a:blip r:embed="rId5"/>
          <a:stretch>
            <a:fillRect/>
          </a:stretch>
        </p:blipFill>
        <p:spPr>
          <a:xfrm>
            <a:off x="13032283" y="6282010"/>
            <a:ext cx="1151958" cy="994275"/>
          </a:xfrm>
          <a:prstGeom prst="rect">
            <a:avLst/>
          </a:prstGeom>
        </p:spPr>
      </p:pic>
      <p:pic>
        <p:nvPicPr>
          <p:cNvPr id="19" name="图片 18"/>
          <p:cNvPicPr>
            <a:picLocks noChangeAspect="1"/>
          </p:cNvPicPr>
          <p:nvPr/>
        </p:nvPicPr>
        <p:blipFill>
          <a:blip r:embed="rId6"/>
          <a:stretch>
            <a:fillRect/>
          </a:stretch>
        </p:blipFill>
        <p:spPr>
          <a:xfrm>
            <a:off x="13078904" y="7630194"/>
            <a:ext cx="1069670" cy="1067409"/>
          </a:xfrm>
          <a:prstGeom prst="rect">
            <a:avLst/>
          </a:prstGeom>
        </p:spPr>
      </p:pic>
      <p:pic>
        <p:nvPicPr>
          <p:cNvPr id="20" name="图片 19"/>
          <p:cNvPicPr>
            <a:picLocks noChangeAspect="1"/>
          </p:cNvPicPr>
          <p:nvPr/>
        </p:nvPicPr>
        <p:blipFill>
          <a:blip r:embed="rId7"/>
          <a:stretch>
            <a:fillRect/>
          </a:stretch>
        </p:blipFill>
        <p:spPr>
          <a:xfrm>
            <a:off x="12888267" y="1822764"/>
            <a:ext cx="2056842" cy="3123494"/>
          </a:xfrm>
          <a:prstGeom prst="rect">
            <a:avLst/>
          </a:prstGeom>
        </p:spPr>
      </p:pic>
      <p:sp>
        <p:nvSpPr>
          <p:cNvPr id="21" name="等腰三角形 20"/>
          <p:cNvSpPr/>
          <p:nvPr/>
        </p:nvSpPr>
        <p:spPr>
          <a:xfrm>
            <a:off x="14472443" y="2687775"/>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8025" y="1519110"/>
            <a:ext cx="11823141" cy="8867356"/>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4" name="文本框 13"/>
          <p:cNvSpPr txBox="1"/>
          <p:nvPr/>
        </p:nvSpPr>
        <p:spPr>
          <a:xfrm>
            <a:off x="12568197" y="377354"/>
            <a:ext cx="2480310" cy="1323439"/>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门诊楼治末病</a:t>
            </a:r>
            <a:endParaRPr lang="en-US" altLang="zh-CN" sz="2000" dirty="0" smtClean="0">
              <a:latin typeface="华文行楷" panose="02010800040101010101" pitchFamily="2" charset="-122"/>
              <a:ea typeface="华文行楷" panose="02010800040101010101" pitchFamily="2" charset="-122"/>
            </a:endParaRPr>
          </a:p>
          <a:p>
            <a:pPr>
              <a:lnSpc>
                <a:spcPct val="200000"/>
              </a:lnSpc>
            </a:pPr>
            <a:r>
              <a:rPr lang="zh-CN" altLang="en-US" sz="2000" dirty="0" smtClean="0">
                <a:latin typeface="华文行楷" panose="02010800040101010101" pitchFamily="2" charset="-122"/>
                <a:ea typeface="华文行楷" panose="02010800040101010101" pitchFamily="2" charset="-122"/>
              </a:rPr>
              <a:t>门厅</a:t>
            </a:r>
            <a:endParaRPr lang="zh-CN" altLang="en-US" sz="2000" dirty="0">
              <a:latin typeface="华文行楷" panose="02010800040101010101" pitchFamily="2" charset="-122"/>
              <a:ea typeface="华文行楷" panose="02010800040101010101" pitchFamily="2" charset="-122"/>
            </a:endParaRPr>
          </a:p>
        </p:txBody>
      </p:sp>
      <p:sp>
        <p:nvSpPr>
          <p:cNvPr id="17" name="矩形 16"/>
          <p:cNvSpPr>
            <a:spLocks noChangeArrowheads="1"/>
          </p:cNvSpPr>
          <p:nvPr/>
        </p:nvSpPr>
        <p:spPr bwMode="auto">
          <a:xfrm>
            <a:off x="12669884" y="8757162"/>
            <a:ext cx="2341710" cy="58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 : </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白色铝板</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石膏板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8" name="图片 17"/>
          <p:cNvPicPr>
            <a:picLocks noChangeAspect="1"/>
          </p:cNvPicPr>
          <p:nvPr/>
        </p:nvPicPr>
        <p:blipFill rotWithShape="1">
          <a:blip r:embed="rId2"/>
          <a:srcRect r="9302"/>
          <a:stretch>
            <a:fillRect/>
          </a:stretch>
        </p:blipFill>
        <p:spPr>
          <a:xfrm>
            <a:off x="13051767" y="6254176"/>
            <a:ext cx="1060636" cy="1009335"/>
          </a:xfrm>
          <a:prstGeom prst="rect">
            <a:avLst/>
          </a:prstGeom>
        </p:spPr>
      </p:pic>
      <p:sp>
        <p:nvSpPr>
          <p:cNvPr id="21" name="矩形 20"/>
          <p:cNvSpPr>
            <a:spLocks noChangeArrowheads="1"/>
          </p:cNvSpPr>
          <p:nvPr/>
        </p:nvSpPr>
        <p:spPr bwMode="auto">
          <a:xfrm>
            <a:off x="12672242" y="7263511"/>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材质：灰色花岗岩石材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4" name="图片 23"/>
          <p:cNvPicPr>
            <a:picLocks noChangeAspect="1"/>
          </p:cNvPicPr>
          <p:nvPr/>
        </p:nvPicPr>
        <p:blipFill>
          <a:blip r:embed="rId3"/>
          <a:stretch>
            <a:fillRect/>
          </a:stretch>
        </p:blipFill>
        <p:spPr>
          <a:xfrm>
            <a:off x="13078904" y="7630194"/>
            <a:ext cx="1069670" cy="1067409"/>
          </a:xfrm>
          <a:prstGeom prst="rect">
            <a:avLst/>
          </a:prstGeom>
        </p:spPr>
      </p:pic>
      <p:pic>
        <p:nvPicPr>
          <p:cNvPr id="5" name="图片 4"/>
          <p:cNvPicPr>
            <a:picLocks noChangeAspect="1"/>
          </p:cNvPicPr>
          <p:nvPr/>
        </p:nvPicPr>
        <p:blipFill>
          <a:blip r:embed="rId4"/>
          <a:stretch>
            <a:fillRect/>
          </a:stretch>
        </p:blipFill>
        <p:spPr>
          <a:xfrm>
            <a:off x="13078904" y="9336087"/>
            <a:ext cx="1073378" cy="1082919"/>
          </a:xfrm>
          <a:prstGeom prst="rect">
            <a:avLst/>
          </a:prstGeom>
        </p:spPr>
      </p:pic>
      <p:sp>
        <p:nvSpPr>
          <p:cNvPr id="28" name="矩形 27"/>
          <p:cNvSpPr>
            <a:spLocks noChangeArrowheads="1"/>
          </p:cNvSpPr>
          <p:nvPr/>
        </p:nvSpPr>
        <p:spPr bwMode="auto">
          <a:xfrm>
            <a:off x="12738198" y="5559512"/>
            <a:ext cx="2447107" cy="58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面材质：白色铝板</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灰色石材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9" name="图片 28"/>
          <p:cNvPicPr>
            <a:picLocks noChangeAspect="1"/>
          </p:cNvPicPr>
          <p:nvPr/>
        </p:nvPicPr>
        <p:blipFill>
          <a:blip r:embed="rId5"/>
          <a:stretch>
            <a:fillRect/>
          </a:stretch>
        </p:blipFill>
        <p:spPr>
          <a:xfrm>
            <a:off x="12888267" y="1822764"/>
            <a:ext cx="2056842" cy="3123494"/>
          </a:xfrm>
          <a:prstGeom prst="rect">
            <a:avLst/>
          </a:prstGeom>
        </p:spPr>
      </p:pic>
      <p:sp>
        <p:nvSpPr>
          <p:cNvPr id="30" name="等腰三角形 29"/>
          <p:cNvSpPr/>
          <p:nvPr/>
        </p:nvSpPr>
        <p:spPr>
          <a:xfrm rot="16463208">
            <a:off x="14108027" y="3913478"/>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05109" y="2128638"/>
            <a:ext cx="11275357" cy="8456518"/>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68197" y="377354"/>
            <a:ext cx="2480310" cy="630942"/>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门诊体检科</a:t>
            </a:r>
            <a:endParaRPr lang="en-US" altLang="zh-CN" sz="2000" dirty="0" smtClean="0">
              <a:latin typeface="华文行楷" panose="02010800040101010101" pitchFamily="2" charset="-122"/>
              <a:ea typeface="华文行楷" panose="02010800040101010101" pitchFamily="2" charset="-122"/>
            </a:endParaRPr>
          </a:p>
        </p:txBody>
      </p:sp>
      <p:pic>
        <p:nvPicPr>
          <p:cNvPr id="15" name="图片 14"/>
          <p:cNvPicPr>
            <a:picLocks noChangeAspect="1"/>
          </p:cNvPicPr>
          <p:nvPr/>
        </p:nvPicPr>
        <p:blipFill>
          <a:blip r:embed="rId2"/>
          <a:stretch>
            <a:fillRect/>
          </a:stretch>
        </p:blipFill>
        <p:spPr>
          <a:xfrm>
            <a:off x="13086987" y="6112558"/>
            <a:ext cx="1073378" cy="1082919"/>
          </a:xfrm>
          <a:prstGeom prst="rect">
            <a:avLst/>
          </a:prstGeom>
        </p:spPr>
      </p:pic>
      <p:sp>
        <p:nvSpPr>
          <p:cNvPr id="19" name="矩形 18"/>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顶面材质：铝挂片</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4" name="矩形 23"/>
          <p:cNvSpPr>
            <a:spLocks noChangeArrowheads="1"/>
          </p:cNvSpPr>
          <p:nvPr/>
        </p:nvSpPr>
        <p:spPr bwMode="auto">
          <a:xfrm>
            <a:off x="12672243" y="5724996"/>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面材质：白色墙板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5" name="图片 24"/>
          <p:cNvPicPr>
            <a:picLocks noChangeAspect="1"/>
          </p:cNvPicPr>
          <p:nvPr/>
        </p:nvPicPr>
        <p:blipFill>
          <a:blip r:embed="rId3"/>
          <a:stretch>
            <a:fillRect/>
          </a:stretch>
        </p:blipFill>
        <p:spPr>
          <a:xfrm>
            <a:off x="13078904" y="7630194"/>
            <a:ext cx="1069670" cy="1067409"/>
          </a:xfrm>
          <a:prstGeom prst="rect">
            <a:avLst/>
          </a:prstGeom>
        </p:spPr>
      </p:pic>
      <p:pic>
        <p:nvPicPr>
          <p:cNvPr id="27" name="图片 26"/>
          <p:cNvPicPr>
            <a:picLocks noChangeAspect="1"/>
          </p:cNvPicPr>
          <p:nvPr/>
        </p:nvPicPr>
        <p:blipFill rotWithShape="1">
          <a:blip r:embed="rId4" cstate="print">
            <a:extLst>
              <a:ext uri="{28A0092B-C50C-407E-A947-70E740481C1C}">
                <a14:useLocalDpi xmlns:a14="http://schemas.microsoft.com/office/drawing/2010/main" val="0"/>
              </a:ext>
            </a:extLst>
          </a:blip>
          <a:srcRect l="48122" t="2396" r="42370" b="85718"/>
          <a:stretch>
            <a:fillRect/>
          </a:stretch>
        </p:blipFill>
        <p:spPr>
          <a:xfrm>
            <a:off x="13078904" y="9176823"/>
            <a:ext cx="1069670" cy="1002816"/>
          </a:xfrm>
          <a:prstGeom prst="rect">
            <a:avLst/>
          </a:prstGeom>
        </p:spPr>
      </p:pic>
      <p:sp>
        <p:nvSpPr>
          <p:cNvPr id="28" name="矩形 27"/>
          <p:cNvSpPr>
            <a:spLocks noChangeArrowheads="1"/>
          </p:cNvSpPr>
          <p:nvPr/>
        </p:nvSpPr>
        <p:spPr bwMode="auto">
          <a:xfrm>
            <a:off x="12672242" y="7263511"/>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材质：灰色花岗岩石材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9" name="图片 28"/>
          <p:cNvPicPr>
            <a:picLocks noChangeAspect="1"/>
          </p:cNvPicPr>
          <p:nvPr/>
        </p:nvPicPr>
        <p:blipFill>
          <a:blip r:embed="rId5"/>
          <a:stretch>
            <a:fillRect/>
          </a:stretch>
        </p:blipFill>
        <p:spPr>
          <a:xfrm>
            <a:off x="12888267" y="1822764"/>
            <a:ext cx="2056842" cy="3123494"/>
          </a:xfrm>
          <a:prstGeom prst="rect">
            <a:avLst/>
          </a:prstGeom>
        </p:spPr>
      </p:pic>
      <p:sp>
        <p:nvSpPr>
          <p:cNvPr id="30" name="等腰三角形 29"/>
          <p:cNvSpPr/>
          <p:nvPr/>
        </p:nvSpPr>
        <p:spPr>
          <a:xfrm rot="6358717">
            <a:off x="14101708" y="4172408"/>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29626" y="1507474"/>
            <a:ext cx="12035425" cy="9026569"/>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4" name="文本框 13"/>
          <p:cNvSpPr txBox="1"/>
          <p:nvPr/>
        </p:nvSpPr>
        <p:spPr>
          <a:xfrm>
            <a:off x="12568197" y="377354"/>
            <a:ext cx="2480310" cy="630942"/>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医技楼急诊门厅</a:t>
            </a:r>
            <a:endParaRPr lang="zh-CN" altLang="en-US" sz="2000" dirty="0">
              <a:latin typeface="华文行楷" panose="02010800040101010101" pitchFamily="2" charset="-122"/>
              <a:ea typeface="华文行楷" panose="02010800040101010101" pitchFamily="2" charset="-122"/>
            </a:endParaRPr>
          </a:p>
        </p:txBody>
      </p:sp>
      <p:pic>
        <p:nvPicPr>
          <p:cNvPr id="18" name="图片 17"/>
          <p:cNvPicPr>
            <a:picLocks noChangeAspect="1"/>
          </p:cNvPicPr>
          <p:nvPr/>
        </p:nvPicPr>
        <p:blipFill>
          <a:blip r:embed="rId2"/>
          <a:stretch>
            <a:fillRect/>
          </a:stretch>
        </p:blipFill>
        <p:spPr>
          <a:xfrm>
            <a:off x="13086987" y="6112558"/>
            <a:ext cx="1073378" cy="1082919"/>
          </a:xfrm>
          <a:prstGeom prst="rect">
            <a:avLst/>
          </a:prstGeom>
        </p:spPr>
      </p:pic>
      <p:sp>
        <p:nvSpPr>
          <p:cNvPr id="20" name="矩形 19"/>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顶面材质：冲孔铝板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1" name="矩形 20"/>
          <p:cNvSpPr>
            <a:spLocks noChangeArrowheads="1"/>
          </p:cNvSpPr>
          <p:nvPr/>
        </p:nvSpPr>
        <p:spPr bwMode="auto">
          <a:xfrm>
            <a:off x="12672243" y="5724996"/>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面材质：白色墙板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2" name="图片 21"/>
          <p:cNvPicPr>
            <a:picLocks noChangeAspect="1"/>
          </p:cNvPicPr>
          <p:nvPr/>
        </p:nvPicPr>
        <p:blipFill>
          <a:blip r:embed="rId3"/>
          <a:stretch>
            <a:fillRect/>
          </a:stretch>
        </p:blipFill>
        <p:spPr>
          <a:xfrm>
            <a:off x="13078904" y="7630194"/>
            <a:ext cx="1069670" cy="1067409"/>
          </a:xfrm>
          <a:prstGeom prst="rect">
            <a:avLst/>
          </a:prstGeom>
        </p:spPr>
      </p:pic>
      <p:sp>
        <p:nvSpPr>
          <p:cNvPr id="24" name="矩形 23"/>
          <p:cNvSpPr>
            <a:spLocks noChangeArrowheads="1"/>
          </p:cNvSpPr>
          <p:nvPr/>
        </p:nvSpPr>
        <p:spPr bwMode="auto">
          <a:xfrm>
            <a:off x="12672242" y="7263511"/>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材质：灰色花岗岩石材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5" name="图片 24"/>
          <p:cNvPicPr>
            <a:picLocks noChangeAspect="1"/>
          </p:cNvPicPr>
          <p:nvPr/>
        </p:nvPicPr>
        <p:blipFill rotWithShape="1">
          <a:blip r:embed="rId4" cstate="print">
            <a:extLst>
              <a:ext uri="{28A0092B-C50C-407E-A947-70E740481C1C}">
                <a14:useLocalDpi xmlns:a14="http://schemas.microsoft.com/office/drawing/2010/main" val="0"/>
              </a:ext>
            </a:extLst>
          </a:blip>
          <a:srcRect l="22159" t="22311" r="37915" b="35160"/>
          <a:stretch>
            <a:fillRect/>
          </a:stretch>
        </p:blipFill>
        <p:spPr>
          <a:xfrm>
            <a:off x="13098410" y="9176823"/>
            <a:ext cx="1067987" cy="1137635"/>
          </a:xfrm>
          <a:prstGeom prst="rect">
            <a:avLst/>
          </a:prstGeom>
        </p:spPr>
      </p:pic>
      <p:pic>
        <p:nvPicPr>
          <p:cNvPr id="27" name="图片 26"/>
          <p:cNvPicPr>
            <a:picLocks noChangeAspect="1"/>
          </p:cNvPicPr>
          <p:nvPr/>
        </p:nvPicPr>
        <p:blipFill>
          <a:blip r:embed="rId5"/>
          <a:stretch>
            <a:fillRect/>
          </a:stretch>
        </p:blipFill>
        <p:spPr>
          <a:xfrm>
            <a:off x="12888267" y="1822764"/>
            <a:ext cx="2056842" cy="3123494"/>
          </a:xfrm>
          <a:prstGeom prst="rect">
            <a:avLst/>
          </a:prstGeom>
        </p:spPr>
      </p:pic>
      <p:sp>
        <p:nvSpPr>
          <p:cNvPr id="28" name="等腰三角形 27"/>
          <p:cNvSpPr/>
          <p:nvPr/>
        </p:nvSpPr>
        <p:spPr>
          <a:xfrm rot="3196023">
            <a:off x="14153612" y="2060814"/>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68197" y="377354"/>
            <a:ext cx="2480310" cy="1323439"/>
          </a:xfrm>
          <a:prstGeom prst="rect">
            <a:avLst/>
          </a:prstGeom>
          <a:noFill/>
        </p:spPr>
        <p:txBody>
          <a:bodyPr wrap="square" rtlCol="0">
            <a:spAutoFit/>
          </a:bodyPr>
          <a:lstStyle/>
          <a:p>
            <a:pPr>
              <a:lnSpc>
                <a:spcPct val="200000"/>
              </a:lnSpc>
            </a:pPr>
            <a:r>
              <a:rPr lang="zh-CN" altLang="en-US" sz="2000" dirty="0">
                <a:latin typeface="华文行楷" panose="02010800040101010101" pitchFamily="2" charset="-122"/>
                <a:ea typeface="华文行楷" panose="02010800040101010101" pitchFamily="2" charset="-122"/>
              </a:rPr>
              <a:t>医</a:t>
            </a:r>
            <a:r>
              <a:rPr lang="zh-CN" altLang="en-US" sz="2000" dirty="0" smtClean="0">
                <a:latin typeface="华文行楷" panose="02010800040101010101" pitchFamily="2" charset="-122"/>
                <a:ea typeface="华文行楷" panose="02010800040101010101" pitchFamily="2" charset="-122"/>
              </a:rPr>
              <a:t>技楼急诊门厅</a:t>
            </a:r>
            <a:endParaRPr lang="en-US" altLang="zh-CN" sz="2000" dirty="0" smtClean="0">
              <a:latin typeface="华文行楷" panose="02010800040101010101" pitchFamily="2" charset="-122"/>
              <a:ea typeface="华文行楷" panose="02010800040101010101" pitchFamily="2" charset="-122"/>
            </a:endParaRPr>
          </a:p>
          <a:p>
            <a:pPr>
              <a:lnSpc>
                <a:spcPct val="200000"/>
              </a:lnSpc>
            </a:pPr>
            <a:r>
              <a:rPr lang="zh-CN" altLang="en-US" sz="2000" dirty="0" smtClean="0">
                <a:latin typeface="华文行楷" panose="02010800040101010101" pitchFamily="2" charset="-122"/>
                <a:ea typeface="华文行楷" panose="02010800040101010101" pitchFamily="2" charset="-122"/>
              </a:rPr>
              <a:t>过道</a:t>
            </a:r>
            <a:endParaRPr lang="en-US" altLang="zh-CN" sz="2000" dirty="0" smtClean="0">
              <a:latin typeface="华文行楷" panose="02010800040101010101" pitchFamily="2" charset="-122"/>
              <a:ea typeface="华文行楷" panose="02010800040101010101" pitchFamily="2" charset="-122"/>
            </a:endParaRPr>
          </a:p>
        </p:txBody>
      </p:sp>
      <p:pic>
        <p:nvPicPr>
          <p:cNvPr id="16" name="图片 15"/>
          <p:cNvPicPr>
            <a:picLocks noChangeAspect="1"/>
          </p:cNvPicPr>
          <p:nvPr/>
        </p:nvPicPr>
        <p:blipFill>
          <a:blip r:embed="rId1"/>
          <a:stretch>
            <a:fillRect/>
          </a:stretch>
        </p:blipFill>
        <p:spPr>
          <a:xfrm>
            <a:off x="13086987" y="6112558"/>
            <a:ext cx="1073378" cy="1082919"/>
          </a:xfrm>
          <a:prstGeom prst="rect">
            <a:avLst/>
          </a:prstGeom>
        </p:spPr>
      </p:pic>
      <p:sp>
        <p:nvSpPr>
          <p:cNvPr id="17" name="矩形 16"/>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顶面材质：冲孔铝板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8" name="矩形 17"/>
          <p:cNvSpPr>
            <a:spLocks noChangeArrowheads="1"/>
          </p:cNvSpPr>
          <p:nvPr/>
        </p:nvSpPr>
        <p:spPr bwMode="auto">
          <a:xfrm>
            <a:off x="12672243" y="5724996"/>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面材质：白色墙板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0" name="图片 19"/>
          <p:cNvPicPr>
            <a:picLocks noChangeAspect="1"/>
          </p:cNvPicPr>
          <p:nvPr/>
        </p:nvPicPr>
        <p:blipFill>
          <a:blip r:embed="rId2"/>
          <a:stretch>
            <a:fillRect/>
          </a:stretch>
        </p:blipFill>
        <p:spPr>
          <a:xfrm>
            <a:off x="13078904" y="7630194"/>
            <a:ext cx="1069670" cy="1067409"/>
          </a:xfrm>
          <a:prstGeom prst="rect">
            <a:avLst/>
          </a:prstGeom>
        </p:spPr>
      </p:pic>
      <p:sp>
        <p:nvSpPr>
          <p:cNvPr id="21" name="矩形 20"/>
          <p:cNvSpPr>
            <a:spLocks noChangeArrowheads="1"/>
          </p:cNvSpPr>
          <p:nvPr/>
        </p:nvSpPr>
        <p:spPr bwMode="auto">
          <a:xfrm>
            <a:off x="12672242" y="7263511"/>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材质：灰色花岗岩石材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4" name="图片 23"/>
          <p:cNvPicPr>
            <a:picLocks noChangeAspect="1"/>
          </p:cNvPicPr>
          <p:nvPr/>
        </p:nvPicPr>
        <p:blipFill rotWithShape="1">
          <a:blip r:embed="rId3" cstate="print">
            <a:extLst>
              <a:ext uri="{28A0092B-C50C-407E-A947-70E740481C1C}">
                <a14:useLocalDpi xmlns:a14="http://schemas.microsoft.com/office/drawing/2010/main" val="0"/>
              </a:ext>
            </a:extLst>
          </a:blip>
          <a:srcRect l="22159" t="22311" r="37915" b="35160"/>
          <a:stretch>
            <a:fillRect/>
          </a:stretch>
        </p:blipFill>
        <p:spPr>
          <a:xfrm>
            <a:off x="13098410" y="9176823"/>
            <a:ext cx="1067987" cy="1137635"/>
          </a:xfrm>
          <a:prstGeom prst="rect">
            <a:avLst/>
          </a:prstGeom>
        </p:spPr>
      </p:pic>
      <p:pic>
        <p:nvPicPr>
          <p:cNvPr id="25" name="图片 24"/>
          <p:cNvPicPr>
            <a:picLocks noChangeAspect="1"/>
          </p:cNvPicPr>
          <p:nvPr/>
        </p:nvPicPr>
        <p:blipFill>
          <a:blip r:embed="rId4"/>
          <a:stretch>
            <a:fillRect/>
          </a:stretch>
        </p:blipFill>
        <p:spPr>
          <a:xfrm>
            <a:off x="12888267" y="1822764"/>
            <a:ext cx="2056842" cy="3123494"/>
          </a:xfrm>
          <a:prstGeom prst="rect">
            <a:avLst/>
          </a:prstGeom>
        </p:spPr>
      </p:pic>
      <p:sp>
        <p:nvSpPr>
          <p:cNvPr id="27" name="等腰三角形 26"/>
          <p:cNvSpPr/>
          <p:nvPr/>
        </p:nvSpPr>
        <p:spPr>
          <a:xfrm rot="10800000">
            <a:off x="14272391" y="1822764"/>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29349" y="1039072"/>
            <a:ext cx="8342694" cy="9275385"/>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51754" y="1777111"/>
            <a:ext cx="11662173" cy="8746630"/>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33643" y="379913"/>
            <a:ext cx="2480310" cy="630942"/>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门诊超声候诊</a:t>
            </a:r>
            <a:endParaRPr lang="en-US" altLang="zh-CN" sz="2000" dirty="0" smtClean="0">
              <a:latin typeface="华文行楷" panose="02010800040101010101" pitchFamily="2" charset="-122"/>
              <a:ea typeface="华文行楷" panose="02010800040101010101" pitchFamily="2" charset="-122"/>
            </a:endParaRPr>
          </a:p>
        </p:txBody>
      </p:sp>
      <p:sp>
        <p:nvSpPr>
          <p:cNvPr id="16" name="矩形 15"/>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顶面材质：铝挂片</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3" name="矩形 22"/>
          <p:cNvSpPr>
            <a:spLocks noChangeArrowheads="1"/>
          </p:cNvSpPr>
          <p:nvPr/>
        </p:nvSpPr>
        <p:spPr bwMode="auto">
          <a:xfrm>
            <a:off x="12672243" y="7263511"/>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材质：灰色玻化砖</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13" name="图片 12"/>
          <p:cNvPicPr>
            <a:picLocks noChangeAspect="1"/>
          </p:cNvPicPr>
          <p:nvPr/>
        </p:nvPicPr>
        <p:blipFill rotWithShape="1">
          <a:blip r:embed="rId2" cstate="print">
            <a:extLst>
              <a:ext uri="{28A0092B-C50C-407E-A947-70E740481C1C}">
                <a14:useLocalDpi xmlns:a14="http://schemas.microsoft.com/office/drawing/2010/main" val="0"/>
              </a:ext>
            </a:extLst>
          </a:blip>
          <a:srcRect l="51537" t="83536" r="43186" b="9762"/>
          <a:stretch>
            <a:fillRect/>
          </a:stretch>
        </p:blipFill>
        <p:spPr>
          <a:xfrm>
            <a:off x="13032284" y="7629315"/>
            <a:ext cx="1080120" cy="1028959"/>
          </a:xfrm>
          <a:prstGeom prst="rect">
            <a:avLst/>
          </a:prstGeom>
        </p:spPr>
      </p:pic>
      <p:pic>
        <p:nvPicPr>
          <p:cNvPr id="14" name="图片 13"/>
          <p:cNvPicPr>
            <a:picLocks noChangeAspect="1"/>
          </p:cNvPicPr>
          <p:nvPr/>
        </p:nvPicPr>
        <p:blipFill rotWithShape="1">
          <a:blip r:embed="rId3" cstate="print">
            <a:extLst>
              <a:ext uri="{28A0092B-C50C-407E-A947-70E740481C1C}">
                <a14:useLocalDpi xmlns:a14="http://schemas.microsoft.com/office/drawing/2010/main" val="0"/>
              </a:ext>
            </a:extLst>
          </a:blip>
          <a:srcRect l="57428" t="11060" r="32363" b="76178"/>
          <a:stretch>
            <a:fillRect/>
          </a:stretch>
        </p:blipFill>
        <p:spPr>
          <a:xfrm>
            <a:off x="13098107" y="9256680"/>
            <a:ext cx="1086304" cy="1018410"/>
          </a:xfrm>
          <a:prstGeom prst="rect">
            <a:avLst/>
          </a:prstGeom>
        </p:spPr>
      </p:pic>
      <p:pic>
        <p:nvPicPr>
          <p:cNvPr id="17" name="图片 16"/>
          <p:cNvPicPr>
            <a:picLocks noChangeAspect="1"/>
          </p:cNvPicPr>
          <p:nvPr/>
        </p:nvPicPr>
        <p:blipFill>
          <a:blip r:embed="rId4"/>
          <a:stretch>
            <a:fillRect/>
          </a:stretch>
        </p:blipFill>
        <p:spPr>
          <a:xfrm>
            <a:off x="13086987" y="6112558"/>
            <a:ext cx="1073378" cy="1082919"/>
          </a:xfrm>
          <a:prstGeom prst="rect">
            <a:avLst/>
          </a:prstGeom>
        </p:spPr>
      </p:pic>
      <p:sp>
        <p:nvSpPr>
          <p:cNvPr id="20" name="矩形 19"/>
          <p:cNvSpPr>
            <a:spLocks noChangeArrowheads="1"/>
          </p:cNvSpPr>
          <p:nvPr/>
        </p:nvSpPr>
        <p:spPr bwMode="auto">
          <a:xfrm>
            <a:off x="12672243" y="5724996"/>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面材质：白色墙板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1" name="图片 20"/>
          <p:cNvPicPr>
            <a:picLocks noChangeAspect="1"/>
          </p:cNvPicPr>
          <p:nvPr/>
        </p:nvPicPr>
        <p:blipFill>
          <a:blip r:embed="rId5"/>
          <a:stretch>
            <a:fillRect/>
          </a:stretch>
        </p:blipFill>
        <p:spPr>
          <a:xfrm>
            <a:off x="12888267" y="1822764"/>
            <a:ext cx="2056842" cy="3123494"/>
          </a:xfrm>
          <a:prstGeom prst="rect">
            <a:avLst/>
          </a:prstGeom>
        </p:spPr>
      </p:pic>
      <p:sp>
        <p:nvSpPr>
          <p:cNvPr id="24" name="等腰三角形 23"/>
          <p:cNvSpPr/>
          <p:nvPr/>
        </p:nvSpPr>
        <p:spPr>
          <a:xfrm rot="15866989">
            <a:off x="13087538" y="2625373"/>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57149" y="1678451"/>
            <a:ext cx="11412577" cy="8559433"/>
          </a:xfrm>
          <a:prstGeom prst="rect">
            <a:avLst/>
          </a:prstGeom>
        </p:spPr>
      </p:pic>
      <p:pic>
        <p:nvPicPr>
          <p:cNvPr id="5" name="图片 4"/>
          <p:cNvPicPr>
            <a:picLocks noChangeAspect="1"/>
          </p:cNvPicPr>
          <p:nvPr/>
        </p:nvPicPr>
        <p:blipFill>
          <a:blip r:embed="rId2"/>
          <a:stretch>
            <a:fillRect/>
          </a:stretch>
        </p:blipFill>
        <p:spPr>
          <a:xfrm>
            <a:off x="13032284" y="6100535"/>
            <a:ext cx="1080119" cy="1087043"/>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68197" y="377354"/>
            <a:ext cx="2480310" cy="1323439"/>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门诊中医美容养生</a:t>
            </a:r>
            <a:endParaRPr lang="en-US" altLang="zh-CN" sz="2000" dirty="0" smtClean="0">
              <a:latin typeface="华文行楷" panose="02010800040101010101" pitchFamily="2" charset="-122"/>
              <a:ea typeface="华文行楷" panose="02010800040101010101" pitchFamily="2" charset="-122"/>
            </a:endParaRPr>
          </a:p>
          <a:p>
            <a:pPr>
              <a:lnSpc>
                <a:spcPct val="200000"/>
              </a:lnSpc>
            </a:pPr>
            <a:r>
              <a:rPr lang="zh-CN" altLang="en-US" sz="2000" dirty="0">
                <a:latin typeface="华文行楷" panose="02010800040101010101" pitchFamily="2" charset="-122"/>
                <a:ea typeface="华文行楷" panose="02010800040101010101" pitchFamily="2" charset="-122"/>
              </a:rPr>
              <a:t>国医</a:t>
            </a:r>
            <a:r>
              <a:rPr lang="zh-CN" altLang="en-US" sz="2000" dirty="0" smtClean="0">
                <a:latin typeface="华文行楷" panose="02010800040101010101" pitchFamily="2" charset="-122"/>
                <a:ea typeface="华文行楷" panose="02010800040101010101" pitchFamily="2" charset="-122"/>
              </a:rPr>
              <a:t>堂</a:t>
            </a:r>
            <a:endParaRPr lang="en-US" altLang="zh-CN" sz="2000" dirty="0" smtClean="0">
              <a:latin typeface="华文行楷" panose="02010800040101010101" pitchFamily="2" charset="-122"/>
              <a:ea typeface="华文行楷" panose="02010800040101010101" pitchFamily="2" charset="-122"/>
            </a:endParaRPr>
          </a:p>
        </p:txBody>
      </p:sp>
      <p:sp>
        <p:nvSpPr>
          <p:cNvPr id="17" name="矩形 16"/>
          <p:cNvSpPr>
            <a:spLocks noChangeArrowheads="1"/>
          </p:cNvSpPr>
          <p:nvPr/>
        </p:nvSpPr>
        <p:spPr bwMode="auto">
          <a:xfrm>
            <a:off x="12672243" y="7263511"/>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a:t>
            </a:r>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：灰色玻化砖</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8" name="矩形 17"/>
          <p:cNvSpPr>
            <a:spLocks noChangeArrowheads="1"/>
          </p:cNvSpPr>
          <p:nvPr/>
        </p:nvSpPr>
        <p:spPr bwMode="auto">
          <a:xfrm>
            <a:off x="12672243" y="8711622"/>
            <a:ext cx="2341710" cy="58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a:t>
            </a:r>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白色</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铝板</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石膏板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6" name="矩形 15"/>
          <p:cNvSpPr>
            <a:spLocks noChangeArrowheads="1"/>
          </p:cNvSpPr>
          <p:nvPr/>
        </p:nvSpPr>
        <p:spPr bwMode="auto">
          <a:xfrm>
            <a:off x="12672243" y="5724996"/>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面材质：木纹墙板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51537" t="83536" r="43186" b="9762"/>
          <a:stretch>
            <a:fillRect/>
          </a:stretch>
        </p:blipFill>
        <p:spPr>
          <a:xfrm>
            <a:off x="13032284" y="7629315"/>
            <a:ext cx="1080120" cy="1028959"/>
          </a:xfrm>
          <a:prstGeom prst="rect">
            <a:avLst/>
          </a:prstGeom>
        </p:spPr>
      </p:pic>
      <p:pic>
        <p:nvPicPr>
          <p:cNvPr id="15" name="图片 14"/>
          <p:cNvPicPr>
            <a:picLocks noChangeAspect="1"/>
          </p:cNvPicPr>
          <p:nvPr/>
        </p:nvPicPr>
        <p:blipFill>
          <a:blip r:embed="rId4"/>
          <a:stretch>
            <a:fillRect/>
          </a:stretch>
        </p:blipFill>
        <p:spPr>
          <a:xfrm>
            <a:off x="13078904" y="9336087"/>
            <a:ext cx="1073378" cy="1082919"/>
          </a:xfrm>
          <a:prstGeom prst="rect">
            <a:avLst/>
          </a:prstGeom>
        </p:spPr>
      </p:pic>
      <p:pic>
        <p:nvPicPr>
          <p:cNvPr id="20" name="图片 19"/>
          <p:cNvPicPr>
            <a:picLocks noChangeAspect="1"/>
          </p:cNvPicPr>
          <p:nvPr/>
        </p:nvPicPr>
        <p:blipFill>
          <a:blip r:embed="rId5"/>
          <a:stretch>
            <a:fillRect/>
          </a:stretch>
        </p:blipFill>
        <p:spPr>
          <a:xfrm>
            <a:off x="12671938" y="1889522"/>
            <a:ext cx="2304561" cy="3558427"/>
          </a:xfrm>
          <a:prstGeom prst="rect">
            <a:avLst/>
          </a:prstGeom>
        </p:spPr>
      </p:pic>
      <p:sp>
        <p:nvSpPr>
          <p:cNvPr id="21" name="等腰三角形 20"/>
          <p:cNvSpPr/>
          <p:nvPr/>
        </p:nvSpPr>
        <p:spPr>
          <a:xfrm>
            <a:off x="13968387" y="3915641"/>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18"/>
          <p:cNvPicPr>
            <a:picLocks noChangeAspect="1"/>
          </p:cNvPicPr>
          <p:nvPr/>
        </p:nvPicPr>
        <p:blipFill>
          <a:blip r:embed="rId1"/>
          <a:stretch>
            <a:fillRect/>
          </a:stretch>
        </p:blipFill>
        <p:spPr>
          <a:xfrm>
            <a:off x="12671938" y="1889522"/>
            <a:ext cx="2304561" cy="3558427"/>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33643" y="393710"/>
            <a:ext cx="2480310" cy="630942"/>
          </a:xfrm>
          <a:prstGeom prst="rect">
            <a:avLst/>
          </a:prstGeom>
          <a:noFill/>
        </p:spPr>
        <p:txBody>
          <a:bodyPr wrap="square" rtlCol="0">
            <a:spAutoFit/>
          </a:bodyPr>
          <a:lstStyle/>
          <a:p>
            <a:pPr>
              <a:lnSpc>
                <a:spcPct val="200000"/>
              </a:lnSpc>
            </a:pPr>
            <a:r>
              <a:rPr lang="zh-CN" altLang="en-US" sz="2000" dirty="0">
                <a:latin typeface="华文行楷" panose="02010800040101010101" pitchFamily="2" charset="-122"/>
                <a:ea typeface="华文行楷" panose="02010800040101010101" pitchFamily="2" charset="-122"/>
              </a:rPr>
              <a:t>康复</a:t>
            </a:r>
            <a:r>
              <a:rPr lang="zh-CN" altLang="en-US" sz="2000" dirty="0" smtClean="0">
                <a:latin typeface="华文行楷" panose="02010800040101010101" pitchFamily="2" charset="-122"/>
                <a:ea typeface="华文行楷" panose="02010800040101010101" pitchFamily="2" charset="-122"/>
              </a:rPr>
              <a:t>楼</a:t>
            </a:r>
            <a:r>
              <a:rPr lang="zh-CN" altLang="en-US" sz="2000" dirty="0">
                <a:latin typeface="华文行楷" panose="02010800040101010101" pitchFamily="2" charset="-122"/>
                <a:ea typeface="华文行楷" panose="02010800040101010101" pitchFamily="2" charset="-122"/>
              </a:rPr>
              <a:t>诊室</a:t>
            </a:r>
            <a:endParaRPr lang="en-US" altLang="zh-CN" sz="2000" dirty="0" smtClean="0">
              <a:latin typeface="华文行楷" panose="02010800040101010101" pitchFamily="2" charset="-122"/>
              <a:ea typeface="华文行楷" panose="02010800040101010101" pitchFamily="2" charset="-122"/>
            </a:endParaRPr>
          </a:p>
        </p:txBody>
      </p:sp>
      <p:sp>
        <p:nvSpPr>
          <p:cNvPr id="14" name="矩形 13"/>
          <p:cNvSpPr>
            <a:spLocks noChangeArrowheads="1"/>
          </p:cNvSpPr>
          <p:nvPr/>
        </p:nvSpPr>
        <p:spPr bwMode="auto">
          <a:xfrm>
            <a:off x="12695627" y="5587296"/>
            <a:ext cx="2341710" cy="58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米色乳胶漆</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5" name="矩形 14"/>
          <p:cNvSpPr>
            <a:spLocks noChangeArrowheads="1"/>
          </p:cNvSpPr>
          <p:nvPr/>
        </p:nvSpPr>
        <p:spPr bwMode="auto">
          <a:xfrm>
            <a:off x="12672243" y="7263511"/>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材质：地胶</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6" name="矩形 15"/>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顶面材质：洁净板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21" name="图片 2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032284" y="6160589"/>
            <a:ext cx="1031340" cy="1031340"/>
          </a:xfrm>
          <a:prstGeom prst="rect">
            <a:avLst/>
          </a:prstGeom>
        </p:spPr>
      </p:pic>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6422" y="7660278"/>
            <a:ext cx="1128875" cy="1138034"/>
          </a:xfrm>
          <a:prstGeom prst="rect">
            <a:avLst/>
          </a:prstGeom>
        </p:spPr>
      </p:pic>
      <p:sp>
        <p:nvSpPr>
          <p:cNvPr id="17" name="等腰三角形 16"/>
          <p:cNvSpPr/>
          <p:nvPr/>
        </p:nvSpPr>
        <p:spPr>
          <a:xfrm rot="5870348">
            <a:off x="13173972" y="2070677"/>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214" y="1808361"/>
            <a:ext cx="10880566" cy="8160425"/>
          </a:xfrm>
          <a:prstGeom prst="rect">
            <a:avLst/>
          </a:prstGeom>
        </p:spPr>
      </p:pic>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43420" y="9214124"/>
            <a:ext cx="1031340" cy="1031340"/>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4028" y="1678450"/>
            <a:ext cx="11822740" cy="8867055"/>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68197" y="377354"/>
            <a:ext cx="2480310" cy="1246495"/>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门诊楼</a:t>
            </a:r>
            <a:r>
              <a:rPr lang="en-US" altLang="zh-CN" sz="2000" dirty="0" smtClean="0">
                <a:latin typeface="华文行楷" panose="02010800040101010101" pitchFamily="2" charset="-122"/>
                <a:ea typeface="华文行楷" panose="02010800040101010101" pitchFamily="2" charset="-122"/>
              </a:rPr>
              <a:t>180</a:t>
            </a:r>
            <a:r>
              <a:rPr lang="zh-CN" altLang="en-US" sz="2000" dirty="0" smtClean="0">
                <a:latin typeface="华文行楷" panose="02010800040101010101" pitchFamily="2" charset="-122"/>
                <a:ea typeface="华文行楷" panose="02010800040101010101" pitchFamily="2" charset="-122"/>
              </a:rPr>
              <a:t>人报告</a:t>
            </a:r>
            <a:endParaRPr lang="en-US" altLang="zh-CN" sz="2000" dirty="0" smtClean="0">
              <a:latin typeface="华文行楷" panose="02010800040101010101" pitchFamily="2" charset="-122"/>
              <a:ea typeface="华文行楷" panose="02010800040101010101" pitchFamily="2" charset="-122"/>
            </a:endParaRPr>
          </a:p>
          <a:p>
            <a:pPr>
              <a:lnSpc>
                <a:spcPct val="200000"/>
              </a:lnSpc>
            </a:pPr>
            <a:r>
              <a:rPr lang="zh-CN" altLang="en-US" sz="2000" dirty="0" smtClean="0">
                <a:latin typeface="华文行楷" panose="02010800040101010101" pitchFamily="2" charset="-122"/>
                <a:ea typeface="华文行楷" panose="02010800040101010101" pitchFamily="2" charset="-122"/>
              </a:rPr>
              <a:t>厅</a:t>
            </a:r>
            <a:endParaRPr lang="en-US" altLang="zh-CN" sz="2000" dirty="0" smtClean="0">
              <a:latin typeface="华文行楷" panose="02010800040101010101" pitchFamily="2" charset="-122"/>
              <a:ea typeface="华文行楷" panose="02010800040101010101" pitchFamily="2" charset="-122"/>
            </a:endParaRPr>
          </a:p>
        </p:txBody>
      </p:sp>
      <p:sp>
        <p:nvSpPr>
          <p:cNvPr id="14" name="矩形 13"/>
          <p:cNvSpPr>
            <a:spLocks noChangeArrowheads="1"/>
          </p:cNvSpPr>
          <p:nvPr/>
        </p:nvSpPr>
        <p:spPr bwMode="auto">
          <a:xfrm>
            <a:off x="12672243" y="5724996"/>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面材质：木纹墙板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5" name="矩形 14"/>
          <p:cNvSpPr>
            <a:spLocks noChangeArrowheads="1"/>
          </p:cNvSpPr>
          <p:nvPr/>
        </p:nvSpPr>
        <p:spPr bwMode="auto">
          <a:xfrm>
            <a:off x="12672243" y="7263511"/>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材质：地胶</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6" name="矩形 15"/>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顶面材质：冲孔铝板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l="22159" t="22311" r="37915" b="35160"/>
          <a:stretch>
            <a:fillRect/>
          </a:stretch>
        </p:blipFill>
        <p:spPr>
          <a:xfrm>
            <a:off x="13271059" y="9188134"/>
            <a:ext cx="1057368" cy="1126324"/>
          </a:xfrm>
          <a:prstGeom prst="rect">
            <a:avLst/>
          </a:prstGeom>
        </p:spPr>
      </p:pic>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52446" y="7660278"/>
            <a:ext cx="1128875" cy="1138034"/>
          </a:xfrm>
          <a:prstGeom prst="rect">
            <a:avLst/>
          </a:prstGeom>
        </p:spPr>
      </p:pic>
      <p:pic>
        <p:nvPicPr>
          <p:cNvPr id="21" name="图片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58780" y="6139825"/>
            <a:ext cx="1125632" cy="1118601"/>
          </a:xfrm>
          <a:prstGeom prst="rect">
            <a:avLst/>
          </a:prstGeom>
        </p:spPr>
      </p:pic>
      <p:pic>
        <p:nvPicPr>
          <p:cNvPr id="5" name="图片 4"/>
          <p:cNvPicPr>
            <a:picLocks noChangeAspect="1"/>
          </p:cNvPicPr>
          <p:nvPr/>
        </p:nvPicPr>
        <p:blipFill>
          <a:blip r:embed="rId5"/>
          <a:stretch>
            <a:fillRect/>
          </a:stretch>
        </p:blipFill>
        <p:spPr>
          <a:xfrm>
            <a:off x="13152446" y="1671994"/>
            <a:ext cx="1516512" cy="3687326"/>
          </a:xfrm>
          <a:prstGeom prst="rect">
            <a:avLst/>
          </a:prstGeom>
        </p:spPr>
      </p:pic>
      <p:sp>
        <p:nvSpPr>
          <p:cNvPr id="17" name="等腰三角形 16"/>
          <p:cNvSpPr/>
          <p:nvPr/>
        </p:nvSpPr>
        <p:spPr>
          <a:xfrm rot="10800000">
            <a:off x="13134586" y="1992290"/>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1" cstate="print">
            <a:extLst>
              <a:ext uri="{28A0092B-C50C-407E-A947-70E740481C1C}">
                <a14:useLocalDpi xmlns:a14="http://schemas.microsoft.com/office/drawing/2010/main" val="0"/>
              </a:ext>
            </a:extLst>
          </a:blip>
          <a:srcRect b="10983"/>
          <a:stretch>
            <a:fillRect/>
          </a:stretch>
        </p:blipFill>
        <p:spPr>
          <a:xfrm>
            <a:off x="420699" y="2621542"/>
            <a:ext cx="4928479" cy="3290384"/>
          </a:xfrm>
          <a:prstGeom prst="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44473" y="2621543"/>
            <a:ext cx="4462667" cy="3347000"/>
          </a:xfrm>
          <a:prstGeom prst="rect">
            <a:avLst/>
          </a:prstGeom>
        </p:spPr>
      </p:pic>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2435" y="2621542"/>
            <a:ext cx="4449050" cy="3336788"/>
          </a:xfrm>
          <a:prstGeom prst="rect">
            <a:avLst/>
          </a:prstGeom>
        </p:spPr>
      </p:pic>
      <p:sp>
        <p:nvSpPr>
          <p:cNvPr id="4" name="文本框 3"/>
          <p:cNvSpPr txBox="1"/>
          <p:nvPr/>
        </p:nvSpPr>
        <p:spPr>
          <a:xfrm>
            <a:off x="633079" y="881527"/>
            <a:ext cx="1620957"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设计说明</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6" name="文本框 5"/>
          <p:cNvSpPr txBox="1"/>
          <p:nvPr/>
        </p:nvSpPr>
        <p:spPr>
          <a:xfrm>
            <a:off x="685799" y="6282010"/>
            <a:ext cx="13760659" cy="4524315"/>
          </a:xfrm>
          <a:prstGeom prst="rect">
            <a:avLst/>
          </a:prstGeom>
          <a:noFill/>
        </p:spPr>
        <p:txBody>
          <a:bodyPr wrap="square" rtlCol="0">
            <a:spAutoFit/>
          </a:bodyPr>
          <a:lstStyle/>
          <a:p>
            <a:pPr>
              <a:lnSpc>
                <a:spcPct val="200000"/>
              </a:lnSpc>
            </a:pPr>
            <a:r>
              <a:rPr lang="zh-CN" altLang="en-US" sz="1800" dirty="0" smtClean="0">
                <a:latin typeface="华文行楷" panose="02010800040101010101" pitchFamily="2" charset="-122"/>
                <a:ea typeface="华文行楷" panose="02010800040101010101" pitchFamily="2" charset="-122"/>
              </a:rPr>
              <a:t>    设计中充分体现“以人为本”的设计理念</a:t>
            </a:r>
            <a:r>
              <a:rPr lang="en-US" altLang="zh-CN" sz="1800" dirty="0" smtClean="0">
                <a:latin typeface="华文行楷" panose="02010800040101010101" pitchFamily="2" charset="-122"/>
                <a:ea typeface="华文行楷" panose="02010800040101010101" pitchFamily="2" charset="-122"/>
              </a:rPr>
              <a:t>——</a:t>
            </a:r>
            <a:r>
              <a:rPr lang="zh-CN" altLang="en-US" sz="1800" dirty="0" smtClean="0">
                <a:latin typeface="华文行楷" panose="02010800040101010101" pitchFamily="2" charset="-122"/>
                <a:ea typeface="华文行楷" panose="02010800040101010101" pitchFamily="2" charset="-122"/>
              </a:rPr>
              <a:t>给患者一个良好、宽松的就诊环境；给医护人员一个高效便捷的工作环境。合理的功能布局、清晰的行动流线、鲜明的设计风格、人性化的细节完善共同打造出一个现代、温馨的医疗环境。</a:t>
            </a:r>
            <a:endParaRPr lang="en-US" altLang="zh-CN" sz="1800" dirty="0" smtClean="0">
              <a:latin typeface="华文行楷" panose="02010800040101010101" pitchFamily="2" charset="-122"/>
              <a:ea typeface="华文行楷" panose="02010800040101010101" pitchFamily="2" charset="-122"/>
            </a:endParaRPr>
          </a:p>
          <a:p>
            <a:pPr>
              <a:lnSpc>
                <a:spcPct val="200000"/>
              </a:lnSpc>
            </a:pPr>
            <a:r>
              <a:rPr lang="zh-CN" altLang="en-US" sz="1800" dirty="0">
                <a:latin typeface="华文行楷" panose="02010800040101010101" pitchFamily="2" charset="-122"/>
                <a:ea typeface="华文行楷" panose="02010800040101010101" pitchFamily="2" charset="-122"/>
              </a:rPr>
              <a:t>    本项目主要包括医疗和养老两大功能。按照分区独立、资源共享的设计原则进行规划，东侧用地主要布局医疗区，西侧用地主要布局养老区。作为治疗的空间转变到关注患者心理舒适度的生活空间，缓解患者的压力，为其提供良好的生活环境，是我们考虑的理想的疗养空间。在室内设计往往以简洁的造型来表达丰富的</a:t>
            </a:r>
            <a:r>
              <a:rPr lang="zh-CN" altLang="en-US" sz="1800" dirty="0" smtClean="0">
                <a:latin typeface="华文行楷" panose="02010800040101010101" pitchFamily="2" charset="-122"/>
                <a:ea typeface="华文行楷" panose="02010800040101010101" pitchFamily="2" charset="-122"/>
              </a:rPr>
              <a:t>内涵，简洁</a:t>
            </a:r>
            <a:r>
              <a:rPr lang="zh-CN" altLang="en-US" sz="1800" dirty="0">
                <a:latin typeface="华文行楷" panose="02010800040101010101" pitchFamily="2" charset="-122"/>
                <a:ea typeface="华文行楷" panose="02010800040101010101" pitchFamily="2" charset="-122"/>
              </a:rPr>
              <a:t>的设计不是侧重造型元素的复杂，而是旨在用最清晰的流线来形成空间，用简洁的材料组合来实现视觉的丰富，营造出能慰藉心灵的医疗环境。体现出我们力图打造一座兼具中医文化特色和中国空间意境的现代园林式医养中心设计意图！</a:t>
            </a:r>
            <a:endParaRPr lang="en-US" altLang="zh-CN" sz="1800" dirty="0">
              <a:latin typeface="华文行楷" panose="02010800040101010101" pitchFamily="2" charset="-122"/>
              <a:ea typeface="华文行楷" panose="02010800040101010101" pitchFamily="2" charset="-122"/>
            </a:endParaRPr>
          </a:p>
          <a:p>
            <a:pPr>
              <a:lnSpc>
                <a:spcPct val="200000"/>
              </a:lnSpc>
            </a:pPr>
            <a:endParaRPr lang="zh-CN" altLang="en-US" sz="1800" dirty="0">
              <a:latin typeface="华文行楷" panose="02010800040101010101" pitchFamily="2" charset="-122"/>
              <a:ea typeface="华文行楷" panose="02010800040101010101" pitchFamily="2" charset="-122"/>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94643" y="1758423"/>
            <a:ext cx="11688325" cy="8279230"/>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68197" y="377354"/>
            <a:ext cx="2480310" cy="630942"/>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门诊楼会议室</a:t>
            </a:r>
            <a:endParaRPr lang="en-US" altLang="zh-CN" sz="2000" dirty="0" smtClean="0">
              <a:latin typeface="华文行楷" panose="02010800040101010101" pitchFamily="2" charset="-122"/>
              <a:ea typeface="华文行楷" panose="02010800040101010101" pitchFamily="2" charset="-122"/>
            </a:endParaRPr>
          </a:p>
        </p:txBody>
      </p:sp>
      <p:sp>
        <p:nvSpPr>
          <p:cNvPr id="14" name="矩形 13"/>
          <p:cNvSpPr>
            <a:spLocks noChangeArrowheads="1"/>
          </p:cNvSpPr>
          <p:nvPr/>
        </p:nvSpPr>
        <p:spPr bwMode="auto">
          <a:xfrm>
            <a:off x="12672243" y="5724996"/>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面材质：木纹墙板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6" name="矩形 15"/>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顶面材质：石膏板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矩形 21"/>
          <p:cNvSpPr>
            <a:spLocks noChangeArrowheads="1"/>
          </p:cNvSpPr>
          <p:nvPr/>
        </p:nvSpPr>
        <p:spPr bwMode="auto">
          <a:xfrm>
            <a:off x="12672243" y="7263511"/>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材质：地胶</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3" name="图片 2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178570" y="7660278"/>
            <a:ext cx="1128875" cy="1138034"/>
          </a:xfrm>
          <a:prstGeom prst="rect">
            <a:avLst/>
          </a:prstGeom>
        </p:spPr>
      </p:pic>
      <p:pic>
        <p:nvPicPr>
          <p:cNvPr id="24" name="图片 2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02423" y="9239234"/>
            <a:ext cx="1198012" cy="1051099"/>
          </a:xfrm>
          <a:prstGeom prst="rect">
            <a:avLst/>
          </a:prstGeom>
        </p:spPr>
      </p:pic>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84904" y="6139825"/>
            <a:ext cx="1125632" cy="1118601"/>
          </a:xfrm>
          <a:prstGeom prst="rect">
            <a:avLst/>
          </a:prstGeom>
        </p:spPr>
      </p:pic>
      <p:pic>
        <p:nvPicPr>
          <p:cNvPr id="15" name="图片 14"/>
          <p:cNvPicPr>
            <a:picLocks noChangeAspect="1"/>
          </p:cNvPicPr>
          <p:nvPr/>
        </p:nvPicPr>
        <p:blipFill>
          <a:blip r:embed="rId5"/>
          <a:stretch>
            <a:fillRect/>
          </a:stretch>
        </p:blipFill>
        <p:spPr>
          <a:xfrm>
            <a:off x="13152446" y="1671994"/>
            <a:ext cx="1516512" cy="3687326"/>
          </a:xfrm>
          <a:prstGeom prst="rect">
            <a:avLst/>
          </a:prstGeom>
        </p:spPr>
      </p:pic>
      <p:sp>
        <p:nvSpPr>
          <p:cNvPr id="17" name="等腰三角形 16"/>
          <p:cNvSpPr/>
          <p:nvPr/>
        </p:nvSpPr>
        <p:spPr>
          <a:xfrm rot="21404809">
            <a:off x="13196034" y="3057425"/>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2518" y="1457474"/>
            <a:ext cx="11809312" cy="8856984"/>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68197" y="377354"/>
            <a:ext cx="2480310" cy="1246495"/>
          </a:xfrm>
          <a:prstGeom prst="rect">
            <a:avLst/>
          </a:prstGeom>
          <a:noFill/>
        </p:spPr>
        <p:txBody>
          <a:bodyPr wrap="square" rtlCol="0">
            <a:spAutoFit/>
          </a:bodyPr>
          <a:lstStyle/>
          <a:p>
            <a:pPr>
              <a:lnSpc>
                <a:spcPct val="200000"/>
              </a:lnSpc>
            </a:pPr>
            <a:r>
              <a:rPr lang="zh-CN" altLang="en-US" sz="2000" dirty="0">
                <a:latin typeface="华文行楷" panose="02010800040101010101" pitchFamily="2" charset="-122"/>
                <a:ea typeface="华文行楷" panose="02010800040101010101" pitchFamily="2" charset="-122"/>
              </a:rPr>
              <a:t>住院</a:t>
            </a:r>
            <a:r>
              <a:rPr lang="zh-CN" altLang="en-US" sz="2000" dirty="0" smtClean="0">
                <a:latin typeface="华文行楷" panose="02010800040101010101" pitchFamily="2" charset="-122"/>
                <a:ea typeface="华文行楷" panose="02010800040101010101" pitchFamily="2" charset="-122"/>
              </a:rPr>
              <a:t>楼血透中心</a:t>
            </a:r>
            <a:endParaRPr lang="en-US" altLang="zh-CN" sz="2000" dirty="0" smtClean="0">
              <a:latin typeface="华文行楷" panose="02010800040101010101" pitchFamily="2" charset="-122"/>
              <a:ea typeface="华文行楷" panose="02010800040101010101" pitchFamily="2" charset="-122"/>
            </a:endParaRPr>
          </a:p>
          <a:p>
            <a:pPr>
              <a:lnSpc>
                <a:spcPct val="200000"/>
              </a:lnSpc>
            </a:pPr>
            <a:r>
              <a:rPr lang="zh-CN" altLang="en-US" sz="2000" dirty="0" smtClean="0">
                <a:latin typeface="华文行楷" panose="02010800040101010101" pitchFamily="2" charset="-122"/>
                <a:ea typeface="华文行楷" panose="02010800040101010101" pitchFamily="2" charset="-122"/>
              </a:rPr>
              <a:t>门厅</a:t>
            </a:r>
            <a:endParaRPr lang="en-US" altLang="zh-CN" sz="2000" dirty="0" smtClean="0">
              <a:latin typeface="华文行楷" panose="02010800040101010101" pitchFamily="2" charset="-122"/>
              <a:ea typeface="华文行楷" panose="02010800040101010101" pitchFamily="2" charset="-122"/>
            </a:endParaRPr>
          </a:p>
        </p:txBody>
      </p:sp>
      <p:pic>
        <p:nvPicPr>
          <p:cNvPr id="22" name="图片 21"/>
          <p:cNvPicPr>
            <a:picLocks noChangeAspect="1"/>
          </p:cNvPicPr>
          <p:nvPr/>
        </p:nvPicPr>
        <p:blipFill rotWithShape="1">
          <a:blip r:embed="rId2" cstate="print">
            <a:extLst>
              <a:ext uri="{28A0092B-C50C-407E-A947-70E740481C1C}">
                <a14:useLocalDpi xmlns:a14="http://schemas.microsoft.com/office/drawing/2010/main" val="0"/>
              </a:ext>
            </a:extLst>
          </a:blip>
          <a:srcRect l="22159" t="22311" r="37915" b="35160"/>
          <a:stretch>
            <a:fillRect/>
          </a:stretch>
        </p:blipFill>
        <p:spPr>
          <a:xfrm>
            <a:off x="13055035" y="9306346"/>
            <a:ext cx="1013993" cy="1080120"/>
          </a:xfrm>
          <a:prstGeom prst="rect">
            <a:avLst/>
          </a:prstGeom>
        </p:spPr>
      </p:pic>
      <p:sp>
        <p:nvSpPr>
          <p:cNvPr id="13" name="矩形 12"/>
          <p:cNvSpPr>
            <a:spLocks noChangeArrowheads="1"/>
          </p:cNvSpPr>
          <p:nvPr/>
        </p:nvSpPr>
        <p:spPr bwMode="auto">
          <a:xfrm>
            <a:off x="12672243" y="5724996"/>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面材质：白色墙板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17" name="图片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32284" y="6160589"/>
            <a:ext cx="1031340" cy="1031340"/>
          </a:xfrm>
          <a:prstGeom prst="rect">
            <a:avLst/>
          </a:prstGeom>
        </p:spPr>
      </p:pic>
      <p:pic>
        <p:nvPicPr>
          <p:cNvPr id="18" name="图片 17"/>
          <p:cNvPicPr>
            <a:picLocks noChangeAspect="1"/>
          </p:cNvPicPr>
          <p:nvPr/>
        </p:nvPicPr>
        <p:blipFill>
          <a:blip r:embed="rId4"/>
          <a:stretch>
            <a:fillRect/>
          </a:stretch>
        </p:blipFill>
        <p:spPr>
          <a:xfrm>
            <a:off x="13078904" y="7630194"/>
            <a:ext cx="1069670" cy="1067409"/>
          </a:xfrm>
          <a:prstGeom prst="rect">
            <a:avLst/>
          </a:prstGeom>
        </p:spPr>
      </p:pic>
      <p:sp>
        <p:nvSpPr>
          <p:cNvPr id="19" name="矩形 18"/>
          <p:cNvSpPr>
            <a:spLocks noChangeArrowheads="1"/>
          </p:cNvSpPr>
          <p:nvPr/>
        </p:nvSpPr>
        <p:spPr bwMode="auto">
          <a:xfrm>
            <a:off x="12672242" y="7263511"/>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材质：灰色花岗岩石材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20" name="矩形 19"/>
          <p:cNvSpPr>
            <a:spLocks noChangeArrowheads="1"/>
          </p:cNvSpPr>
          <p:nvPr/>
        </p:nvSpPr>
        <p:spPr bwMode="auto">
          <a:xfrm>
            <a:off x="12669884" y="8757162"/>
            <a:ext cx="2341710" cy="58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 : </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白色铝板</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石膏板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p:cNvPicPr>
            <a:picLocks noChangeAspect="1"/>
          </p:cNvPicPr>
          <p:nvPr/>
        </p:nvPicPr>
        <p:blipFill>
          <a:blip r:embed="rId5"/>
          <a:stretch>
            <a:fillRect/>
          </a:stretch>
        </p:blipFill>
        <p:spPr>
          <a:xfrm>
            <a:off x="12744251" y="1623849"/>
            <a:ext cx="2211138" cy="2665482"/>
          </a:xfrm>
          <a:prstGeom prst="rect">
            <a:avLst/>
          </a:prstGeom>
        </p:spPr>
      </p:pic>
      <p:sp>
        <p:nvSpPr>
          <p:cNvPr id="23" name="等腰三角形 22"/>
          <p:cNvSpPr/>
          <p:nvPr/>
        </p:nvSpPr>
        <p:spPr>
          <a:xfrm rot="287059">
            <a:off x="12578673" y="2321961"/>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618564" y="1749481"/>
            <a:ext cx="11509925" cy="8632444"/>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33643" y="393710"/>
            <a:ext cx="2480310" cy="630942"/>
          </a:xfrm>
          <a:prstGeom prst="rect">
            <a:avLst/>
          </a:prstGeom>
          <a:noFill/>
        </p:spPr>
        <p:txBody>
          <a:bodyPr wrap="square" rtlCol="0">
            <a:spAutoFit/>
          </a:bodyPr>
          <a:lstStyle/>
          <a:p>
            <a:pPr>
              <a:lnSpc>
                <a:spcPct val="200000"/>
              </a:lnSpc>
            </a:pPr>
            <a:r>
              <a:rPr lang="zh-CN" altLang="en-US" sz="2000" dirty="0">
                <a:latin typeface="华文行楷" panose="02010800040101010101" pitchFamily="2" charset="-122"/>
                <a:ea typeface="华文行楷" panose="02010800040101010101" pitchFamily="2" charset="-122"/>
              </a:rPr>
              <a:t>康复</a:t>
            </a:r>
            <a:r>
              <a:rPr lang="zh-CN" altLang="en-US" sz="2000" dirty="0" smtClean="0">
                <a:latin typeface="华文行楷" panose="02010800040101010101" pitchFamily="2" charset="-122"/>
                <a:ea typeface="华文行楷" panose="02010800040101010101" pitchFamily="2" charset="-122"/>
              </a:rPr>
              <a:t>楼门厅</a:t>
            </a:r>
            <a:endParaRPr lang="en-US" altLang="zh-CN" sz="2000" dirty="0" smtClean="0">
              <a:latin typeface="华文行楷" panose="02010800040101010101" pitchFamily="2" charset="-122"/>
              <a:ea typeface="华文行楷" panose="02010800040101010101" pitchFamily="2" charset="-122"/>
            </a:endParaRPr>
          </a:p>
        </p:txBody>
      </p:sp>
      <p:sp>
        <p:nvSpPr>
          <p:cNvPr id="21" name="矩形 20"/>
          <p:cNvSpPr>
            <a:spLocks noChangeArrowheads="1"/>
          </p:cNvSpPr>
          <p:nvPr/>
        </p:nvSpPr>
        <p:spPr bwMode="auto">
          <a:xfrm>
            <a:off x="12672243" y="5724996"/>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面材质：白色墙板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3" name="矩形 12"/>
          <p:cNvSpPr>
            <a:spLocks noChangeArrowheads="1"/>
          </p:cNvSpPr>
          <p:nvPr/>
        </p:nvSpPr>
        <p:spPr bwMode="auto">
          <a:xfrm>
            <a:off x="12669884" y="8757162"/>
            <a:ext cx="2341710" cy="58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 : </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白色铝板</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石膏板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5" name="矩形 14"/>
          <p:cNvSpPr>
            <a:spLocks noChangeArrowheads="1"/>
          </p:cNvSpPr>
          <p:nvPr/>
        </p:nvSpPr>
        <p:spPr bwMode="auto">
          <a:xfrm>
            <a:off x="12672242" y="7263511"/>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材质：灰色花岗岩石材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16" name="图片 15"/>
          <p:cNvPicPr>
            <a:picLocks noChangeAspect="1"/>
          </p:cNvPicPr>
          <p:nvPr/>
        </p:nvPicPr>
        <p:blipFill>
          <a:blip r:embed="rId2"/>
          <a:stretch>
            <a:fillRect/>
          </a:stretch>
        </p:blipFill>
        <p:spPr>
          <a:xfrm>
            <a:off x="13078904" y="7630194"/>
            <a:ext cx="1069670" cy="1067409"/>
          </a:xfrm>
          <a:prstGeom prst="rect">
            <a:avLst/>
          </a:prstGeom>
        </p:spPr>
      </p:pic>
      <p:pic>
        <p:nvPicPr>
          <p:cNvPr id="17" name="图片 16"/>
          <p:cNvPicPr>
            <a:picLocks noChangeAspect="1"/>
          </p:cNvPicPr>
          <p:nvPr/>
        </p:nvPicPr>
        <p:blipFill>
          <a:blip r:embed="rId3"/>
          <a:stretch>
            <a:fillRect/>
          </a:stretch>
        </p:blipFill>
        <p:spPr>
          <a:xfrm>
            <a:off x="13078904" y="9336087"/>
            <a:ext cx="1073378" cy="1082919"/>
          </a:xfrm>
          <a:prstGeom prst="rect">
            <a:avLst/>
          </a:prstGeom>
        </p:spPr>
      </p:pic>
      <p:pic>
        <p:nvPicPr>
          <p:cNvPr id="18" name="图片 17"/>
          <p:cNvPicPr>
            <a:picLocks noChangeAspect="1"/>
          </p:cNvPicPr>
          <p:nvPr/>
        </p:nvPicPr>
        <p:blipFill>
          <a:blip r:embed="rId3"/>
          <a:stretch>
            <a:fillRect/>
          </a:stretch>
        </p:blipFill>
        <p:spPr>
          <a:xfrm>
            <a:off x="13075196" y="6158568"/>
            <a:ext cx="1073378" cy="1082919"/>
          </a:xfrm>
          <a:prstGeom prst="rect">
            <a:avLst/>
          </a:prstGeom>
        </p:spPr>
      </p:pic>
      <p:pic>
        <p:nvPicPr>
          <p:cNvPr id="5" name="图片 4"/>
          <p:cNvPicPr>
            <a:picLocks noChangeAspect="1"/>
          </p:cNvPicPr>
          <p:nvPr/>
        </p:nvPicPr>
        <p:blipFill>
          <a:blip r:embed="rId4"/>
          <a:stretch>
            <a:fillRect/>
          </a:stretch>
        </p:blipFill>
        <p:spPr>
          <a:xfrm>
            <a:off x="12646592" y="2151619"/>
            <a:ext cx="2329907" cy="1951888"/>
          </a:xfrm>
          <a:prstGeom prst="rect">
            <a:avLst/>
          </a:prstGeom>
        </p:spPr>
      </p:pic>
      <p:sp>
        <p:nvSpPr>
          <p:cNvPr id="20" name="等腰三角形 19"/>
          <p:cNvSpPr/>
          <p:nvPr/>
        </p:nvSpPr>
        <p:spPr>
          <a:xfrm rot="16007840">
            <a:off x="13847681" y="2552085"/>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85790" y="1399955"/>
            <a:ext cx="11618493" cy="8713870"/>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33643" y="393710"/>
            <a:ext cx="2480310" cy="1323439"/>
          </a:xfrm>
          <a:prstGeom prst="rect">
            <a:avLst/>
          </a:prstGeom>
          <a:noFill/>
        </p:spPr>
        <p:txBody>
          <a:bodyPr wrap="square" rtlCol="0">
            <a:spAutoFit/>
          </a:bodyPr>
          <a:lstStyle/>
          <a:p>
            <a:pPr>
              <a:lnSpc>
                <a:spcPct val="200000"/>
              </a:lnSpc>
            </a:pPr>
            <a:r>
              <a:rPr lang="zh-CN" altLang="en-US" sz="2000" dirty="0">
                <a:latin typeface="华文行楷" panose="02010800040101010101" pitchFamily="2" charset="-122"/>
                <a:ea typeface="华文行楷" panose="02010800040101010101" pitchFamily="2" charset="-122"/>
              </a:rPr>
              <a:t>康复</a:t>
            </a:r>
            <a:r>
              <a:rPr lang="zh-CN" altLang="en-US" sz="2000" dirty="0" smtClean="0">
                <a:latin typeface="华文行楷" panose="02010800040101010101" pitchFamily="2" charset="-122"/>
                <a:ea typeface="华文行楷" panose="02010800040101010101" pitchFamily="2" charset="-122"/>
              </a:rPr>
              <a:t>楼等候区</a:t>
            </a:r>
            <a:endParaRPr lang="en-US" altLang="zh-CN" sz="2000" dirty="0" smtClean="0">
              <a:latin typeface="华文行楷" panose="02010800040101010101" pitchFamily="2" charset="-122"/>
              <a:ea typeface="华文行楷" panose="02010800040101010101" pitchFamily="2" charset="-122"/>
            </a:endParaRPr>
          </a:p>
          <a:p>
            <a:pPr>
              <a:lnSpc>
                <a:spcPct val="200000"/>
              </a:lnSpc>
            </a:pPr>
            <a:endParaRPr lang="en-US" altLang="zh-CN" sz="2000" dirty="0" smtClean="0">
              <a:latin typeface="华文行楷" panose="02010800040101010101" pitchFamily="2" charset="-122"/>
              <a:ea typeface="华文行楷" panose="02010800040101010101" pitchFamily="2" charset="-122"/>
            </a:endParaRPr>
          </a:p>
        </p:txBody>
      </p:sp>
      <p:pic>
        <p:nvPicPr>
          <p:cNvPr id="23" name="图片 22"/>
          <p:cNvPicPr>
            <a:picLocks noChangeAspect="1"/>
          </p:cNvPicPr>
          <p:nvPr/>
        </p:nvPicPr>
        <p:blipFill rotWithShape="1">
          <a:blip r:embed="rId2" cstate="print">
            <a:extLst>
              <a:ext uri="{28A0092B-C50C-407E-A947-70E740481C1C}">
                <a14:useLocalDpi xmlns:a14="http://schemas.microsoft.com/office/drawing/2010/main" val="0"/>
              </a:ext>
            </a:extLst>
          </a:blip>
          <a:srcRect l="22159" t="22311" r="37915" b="35160"/>
          <a:stretch>
            <a:fillRect/>
          </a:stretch>
        </p:blipFill>
        <p:spPr>
          <a:xfrm>
            <a:off x="13104291" y="9234338"/>
            <a:ext cx="1013993" cy="1080120"/>
          </a:xfrm>
          <a:prstGeom prst="rect">
            <a:avLst/>
          </a:prstGeom>
        </p:spPr>
      </p:pic>
      <p:sp>
        <p:nvSpPr>
          <p:cNvPr id="13" name="矩形 12"/>
          <p:cNvSpPr>
            <a:spLocks noChangeArrowheads="1"/>
          </p:cNvSpPr>
          <p:nvPr/>
        </p:nvSpPr>
        <p:spPr bwMode="auto">
          <a:xfrm>
            <a:off x="12672243" y="5724996"/>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面材质：白色墙板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4" name="矩形 13"/>
          <p:cNvSpPr>
            <a:spLocks noChangeArrowheads="1"/>
          </p:cNvSpPr>
          <p:nvPr/>
        </p:nvSpPr>
        <p:spPr bwMode="auto">
          <a:xfrm>
            <a:off x="12672242" y="7263511"/>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材质：灰色花岗岩石材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15" name="图片 14"/>
          <p:cNvPicPr>
            <a:picLocks noChangeAspect="1"/>
          </p:cNvPicPr>
          <p:nvPr/>
        </p:nvPicPr>
        <p:blipFill>
          <a:blip r:embed="rId3"/>
          <a:stretch>
            <a:fillRect/>
          </a:stretch>
        </p:blipFill>
        <p:spPr>
          <a:xfrm>
            <a:off x="13128160" y="7630194"/>
            <a:ext cx="1069670" cy="1067409"/>
          </a:xfrm>
          <a:prstGeom prst="rect">
            <a:avLst/>
          </a:prstGeom>
        </p:spPr>
      </p:pic>
      <p:pic>
        <p:nvPicPr>
          <p:cNvPr id="16" name="图片 15"/>
          <p:cNvPicPr>
            <a:picLocks noChangeAspect="1"/>
          </p:cNvPicPr>
          <p:nvPr/>
        </p:nvPicPr>
        <p:blipFill>
          <a:blip r:embed="rId4"/>
          <a:stretch>
            <a:fillRect/>
          </a:stretch>
        </p:blipFill>
        <p:spPr>
          <a:xfrm>
            <a:off x="13124452" y="6158568"/>
            <a:ext cx="1073378" cy="1082919"/>
          </a:xfrm>
          <a:prstGeom prst="rect">
            <a:avLst/>
          </a:prstGeom>
        </p:spPr>
      </p:pic>
      <p:sp>
        <p:nvSpPr>
          <p:cNvPr id="17" name="矩形 16"/>
          <p:cNvSpPr>
            <a:spLocks noChangeArrowheads="1"/>
          </p:cNvSpPr>
          <p:nvPr/>
        </p:nvSpPr>
        <p:spPr bwMode="auto">
          <a:xfrm>
            <a:off x="12672243" y="8810139"/>
            <a:ext cx="2664296"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顶面材质：冲孔铝板</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铝挂片</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8" name="图片 17"/>
          <p:cNvPicPr>
            <a:picLocks noChangeAspect="1"/>
          </p:cNvPicPr>
          <p:nvPr/>
        </p:nvPicPr>
        <p:blipFill>
          <a:blip r:embed="rId5"/>
          <a:stretch>
            <a:fillRect/>
          </a:stretch>
        </p:blipFill>
        <p:spPr>
          <a:xfrm>
            <a:off x="12646592" y="2151619"/>
            <a:ext cx="2329907" cy="1951888"/>
          </a:xfrm>
          <a:prstGeom prst="rect">
            <a:avLst/>
          </a:prstGeom>
        </p:spPr>
      </p:pic>
      <p:sp>
        <p:nvSpPr>
          <p:cNvPr id="19" name="等腰三角形 18"/>
          <p:cNvSpPr/>
          <p:nvPr/>
        </p:nvSpPr>
        <p:spPr>
          <a:xfrm rot="11275711">
            <a:off x="13616333" y="3363839"/>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922455" y="1725866"/>
            <a:ext cx="11611188" cy="8708391"/>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33643" y="393710"/>
            <a:ext cx="2480310" cy="707886"/>
          </a:xfrm>
          <a:prstGeom prst="rect">
            <a:avLst/>
          </a:prstGeom>
          <a:noFill/>
        </p:spPr>
        <p:txBody>
          <a:bodyPr wrap="square" rtlCol="0">
            <a:spAutoFit/>
          </a:bodyPr>
          <a:lstStyle/>
          <a:p>
            <a:pPr>
              <a:lnSpc>
                <a:spcPct val="200000"/>
              </a:lnSpc>
            </a:pPr>
            <a:r>
              <a:rPr lang="zh-CN" altLang="en-US" sz="2000" dirty="0">
                <a:latin typeface="华文行楷" panose="02010800040101010101" pitchFamily="2" charset="-122"/>
                <a:ea typeface="华文行楷" panose="02010800040101010101" pitchFamily="2" charset="-122"/>
              </a:rPr>
              <a:t>康复</a:t>
            </a:r>
            <a:r>
              <a:rPr lang="zh-CN" altLang="en-US" sz="2000" dirty="0" smtClean="0">
                <a:latin typeface="华文行楷" panose="02010800040101010101" pitchFamily="2" charset="-122"/>
                <a:ea typeface="华文行楷" panose="02010800040101010101" pitchFamily="2" charset="-122"/>
              </a:rPr>
              <a:t>楼</a:t>
            </a:r>
            <a:r>
              <a:rPr lang="zh-CN" altLang="en-US" sz="2000" dirty="0">
                <a:latin typeface="华文行楷" panose="02010800040101010101" pitchFamily="2" charset="-122"/>
                <a:ea typeface="华文行楷" panose="02010800040101010101" pitchFamily="2" charset="-122"/>
              </a:rPr>
              <a:t>一</a:t>
            </a:r>
            <a:r>
              <a:rPr lang="zh-CN" altLang="en-US" sz="2000" dirty="0" smtClean="0">
                <a:latin typeface="华文行楷" panose="02010800040101010101" pitchFamily="2" charset="-122"/>
                <a:ea typeface="华文行楷" panose="02010800040101010101" pitchFamily="2" charset="-122"/>
              </a:rPr>
              <a:t>楼走廊</a:t>
            </a:r>
            <a:endParaRPr lang="en-US" altLang="zh-CN" sz="2000" dirty="0" smtClean="0">
              <a:latin typeface="华文行楷" panose="02010800040101010101" pitchFamily="2" charset="-122"/>
              <a:ea typeface="华文行楷" panose="02010800040101010101" pitchFamily="2" charset="-122"/>
            </a:endParaRPr>
          </a:p>
        </p:txBody>
      </p:sp>
      <p:sp>
        <p:nvSpPr>
          <p:cNvPr id="15" name="矩形 14"/>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顶面材质：冲孔铝板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9" name="图片 18"/>
          <p:cNvPicPr>
            <a:picLocks noChangeAspect="1"/>
          </p:cNvPicPr>
          <p:nvPr/>
        </p:nvPicPr>
        <p:blipFill rotWithShape="1">
          <a:blip r:embed="rId2" cstate="print">
            <a:extLst>
              <a:ext uri="{28A0092B-C50C-407E-A947-70E740481C1C}">
                <a14:useLocalDpi xmlns:a14="http://schemas.microsoft.com/office/drawing/2010/main" val="0"/>
              </a:ext>
            </a:extLst>
          </a:blip>
          <a:srcRect l="22159" t="22311" r="37915" b="35160"/>
          <a:stretch>
            <a:fillRect/>
          </a:stretch>
        </p:blipFill>
        <p:spPr>
          <a:xfrm>
            <a:off x="13242426" y="9234338"/>
            <a:ext cx="1013993" cy="1080120"/>
          </a:xfrm>
          <a:prstGeom prst="rect">
            <a:avLst/>
          </a:prstGeom>
        </p:spPr>
      </p:pic>
      <p:sp>
        <p:nvSpPr>
          <p:cNvPr id="16" name="矩形 15"/>
          <p:cNvSpPr>
            <a:spLocks noChangeArrowheads="1"/>
          </p:cNvSpPr>
          <p:nvPr/>
        </p:nvSpPr>
        <p:spPr bwMode="auto">
          <a:xfrm>
            <a:off x="12672242" y="5724996"/>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米色墙板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7" name="矩形 16"/>
          <p:cNvSpPr>
            <a:spLocks noChangeArrowheads="1"/>
          </p:cNvSpPr>
          <p:nvPr/>
        </p:nvSpPr>
        <p:spPr bwMode="auto">
          <a:xfrm>
            <a:off x="12672242" y="7263511"/>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材质：灰色花岗岩石材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18" name="图片 17"/>
          <p:cNvPicPr>
            <a:picLocks noChangeAspect="1"/>
          </p:cNvPicPr>
          <p:nvPr/>
        </p:nvPicPr>
        <p:blipFill>
          <a:blip r:embed="rId3"/>
          <a:stretch>
            <a:fillRect/>
          </a:stretch>
        </p:blipFill>
        <p:spPr>
          <a:xfrm>
            <a:off x="13128160" y="7630194"/>
            <a:ext cx="1069670" cy="1067409"/>
          </a:xfrm>
          <a:prstGeom prst="rect">
            <a:avLst/>
          </a:prstGeom>
        </p:spPr>
      </p:pic>
      <p:pic>
        <p:nvPicPr>
          <p:cNvPr id="20" name="图片 19"/>
          <p:cNvPicPr>
            <a:picLocks noChangeAspect="1"/>
          </p:cNvPicPr>
          <p:nvPr/>
        </p:nvPicPr>
        <p:blipFill>
          <a:blip r:embed="rId4"/>
          <a:stretch>
            <a:fillRect/>
          </a:stretch>
        </p:blipFill>
        <p:spPr>
          <a:xfrm>
            <a:off x="13124452" y="6158568"/>
            <a:ext cx="1073378" cy="1082919"/>
          </a:xfrm>
          <a:prstGeom prst="rect">
            <a:avLst/>
          </a:prstGeom>
        </p:spPr>
      </p:pic>
      <p:pic>
        <p:nvPicPr>
          <p:cNvPr id="21" name="图片 20"/>
          <p:cNvPicPr>
            <a:picLocks noChangeAspect="1"/>
          </p:cNvPicPr>
          <p:nvPr/>
        </p:nvPicPr>
        <p:blipFill>
          <a:blip r:embed="rId5"/>
          <a:stretch>
            <a:fillRect/>
          </a:stretch>
        </p:blipFill>
        <p:spPr>
          <a:xfrm>
            <a:off x="12646592" y="2151619"/>
            <a:ext cx="2329907" cy="1951888"/>
          </a:xfrm>
          <a:prstGeom prst="rect">
            <a:avLst/>
          </a:prstGeom>
        </p:spPr>
      </p:pic>
      <p:sp>
        <p:nvSpPr>
          <p:cNvPr id="22" name="等腰三角形 21"/>
          <p:cNvSpPr/>
          <p:nvPr/>
        </p:nvSpPr>
        <p:spPr>
          <a:xfrm rot="15988838">
            <a:off x="12958934" y="3464505"/>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33643" y="393710"/>
            <a:ext cx="2480310" cy="630942"/>
          </a:xfrm>
          <a:prstGeom prst="rect">
            <a:avLst/>
          </a:prstGeom>
          <a:noFill/>
        </p:spPr>
        <p:txBody>
          <a:bodyPr wrap="square" rtlCol="0">
            <a:spAutoFit/>
          </a:bodyPr>
          <a:lstStyle/>
          <a:p>
            <a:pPr>
              <a:lnSpc>
                <a:spcPct val="200000"/>
              </a:lnSpc>
            </a:pPr>
            <a:r>
              <a:rPr lang="zh-CN" altLang="en-US" sz="2000" dirty="0">
                <a:latin typeface="华文行楷" panose="02010800040101010101" pitchFamily="2" charset="-122"/>
                <a:ea typeface="华文行楷" panose="02010800040101010101" pitchFamily="2" charset="-122"/>
              </a:rPr>
              <a:t>康复楼自然疗法中心</a:t>
            </a:r>
            <a:endParaRPr lang="en-US" altLang="zh-CN" sz="2000" dirty="0" smtClean="0">
              <a:latin typeface="华文行楷" panose="02010800040101010101" pitchFamily="2" charset="-122"/>
              <a:ea typeface="华文行楷" panose="02010800040101010101" pitchFamily="2" charset="-122"/>
            </a:endParaRPr>
          </a:p>
        </p:txBody>
      </p:sp>
      <p:sp>
        <p:nvSpPr>
          <p:cNvPr id="15" name="矩形 14"/>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顶面材质：冲孔铝板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9" name="图片 18"/>
          <p:cNvPicPr>
            <a:picLocks noChangeAspect="1"/>
          </p:cNvPicPr>
          <p:nvPr/>
        </p:nvPicPr>
        <p:blipFill rotWithShape="1">
          <a:blip r:embed="rId1" cstate="print">
            <a:extLst>
              <a:ext uri="{28A0092B-C50C-407E-A947-70E740481C1C}">
                <a14:useLocalDpi xmlns:a14="http://schemas.microsoft.com/office/drawing/2010/main" val="0"/>
              </a:ext>
            </a:extLst>
          </a:blip>
          <a:srcRect l="22159" t="22311" r="37915" b="35160"/>
          <a:stretch>
            <a:fillRect/>
          </a:stretch>
        </p:blipFill>
        <p:spPr>
          <a:xfrm>
            <a:off x="13242426" y="9234338"/>
            <a:ext cx="1013993" cy="1080120"/>
          </a:xfrm>
          <a:prstGeom prst="rect">
            <a:avLst/>
          </a:prstGeom>
        </p:spPr>
      </p:pic>
      <p:sp>
        <p:nvSpPr>
          <p:cNvPr id="16" name="矩形 15"/>
          <p:cNvSpPr>
            <a:spLocks noChangeArrowheads="1"/>
          </p:cNvSpPr>
          <p:nvPr/>
        </p:nvSpPr>
        <p:spPr bwMode="auto">
          <a:xfrm>
            <a:off x="12646592" y="5576439"/>
            <a:ext cx="2447107" cy="58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面材质：木纹墙板</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米色墙板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7" name="矩形 16"/>
          <p:cNvSpPr>
            <a:spLocks noChangeArrowheads="1"/>
          </p:cNvSpPr>
          <p:nvPr/>
        </p:nvSpPr>
        <p:spPr bwMode="auto">
          <a:xfrm>
            <a:off x="12672242" y="7263511"/>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材质：灰色花岗岩石材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18" name="图片 17"/>
          <p:cNvPicPr>
            <a:picLocks noChangeAspect="1"/>
          </p:cNvPicPr>
          <p:nvPr/>
        </p:nvPicPr>
        <p:blipFill>
          <a:blip r:embed="rId2"/>
          <a:stretch>
            <a:fillRect/>
          </a:stretch>
        </p:blipFill>
        <p:spPr>
          <a:xfrm>
            <a:off x="13128160" y="7630194"/>
            <a:ext cx="1069670" cy="1067409"/>
          </a:xfrm>
          <a:prstGeom prst="rect">
            <a:avLst/>
          </a:prstGeom>
        </p:spPr>
      </p:pic>
      <p:pic>
        <p:nvPicPr>
          <p:cNvPr id="20" name="图片 19"/>
          <p:cNvPicPr>
            <a:picLocks noChangeAspect="1"/>
          </p:cNvPicPr>
          <p:nvPr/>
        </p:nvPicPr>
        <p:blipFill>
          <a:blip r:embed="rId3"/>
          <a:stretch>
            <a:fillRect/>
          </a:stretch>
        </p:blipFill>
        <p:spPr>
          <a:xfrm>
            <a:off x="13124452" y="6158568"/>
            <a:ext cx="1073378" cy="1082919"/>
          </a:xfrm>
          <a:prstGeom prst="rect">
            <a:avLst/>
          </a:prstGeom>
        </p:spPr>
      </p:pic>
      <p:pic>
        <p:nvPicPr>
          <p:cNvPr id="21" name="图片 20"/>
          <p:cNvPicPr>
            <a:picLocks noChangeAspect="1"/>
          </p:cNvPicPr>
          <p:nvPr/>
        </p:nvPicPr>
        <p:blipFill>
          <a:blip r:embed="rId4"/>
          <a:stretch>
            <a:fillRect/>
          </a:stretch>
        </p:blipFill>
        <p:spPr>
          <a:xfrm>
            <a:off x="12646592" y="2151619"/>
            <a:ext cx="2329907" cy="1951888"/>
          </a:xfrm>
          <a:prstGeom prst="rect">
            <a:avLst/>
          </a:prstGeom>
        </p:spPr>
      </p:pic>
      <p:sp>
        <p:nvSpPr>
          <p:cNvPr id="22" name="等腰三角形 21"/>
          <p:cNvSpPr/>
          <p:nvPr/>
        </p:nvSpPr>
        <p:spPr>
          <a:xfrm rot="15988838">
            <a:off x="12958934" y="3464505"/>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descr="康复二楼zoudao2"/>
          <p:cNvPicPr>
            <a:picLocks noChangeAspect="1"/>
          </p:cNvPicPr>
          <p:nvPr/>
        </p:nvPicPr>
        <p:blipFill>
          <a:blip r:embed="rId5"/>
          <a:stretch>
            <a:fillRect/>
          </a:stretch>
        </p:blipFill>
        <p:spPr>
          <a:xfrm>
            <a:off x="873760" y="1570990"/>
            <a:ext cx="11457940" cy="8593455"/>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163175" y="1303149"/>
            <a:ext cx="11505309" cy="8628982"/>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33643" y="393710"/>
            <a:ext cx="2480310" cy="630942"/>
          </a:xfrm>
          <a:prstGeom prst="rect">
            <a:avLst/>
          </a:prstGeom>
          <a:noFill/>
        </p:spPr>
        <p:txBody>
          <a:bodyPr wrap="square" rtlCol="0">
            <a:spAutoFit/>
          </a:bodyPr>
          <a:lstStyle/>
          <a:p>
            <a:pPr>
              <a:lnSpc>
                <a:spcPct val="200000"/>
              </a:lnSpc>
            </a:pPr>
            <a:r>
              <a:rPr lang="zh-CN" altLang="en-US" sz="2000" dirty="0">
                <a:latin typeface="华文行楷" panose="02010800040101010101" pitchFamily="2" charset="-122"/>
                <a:ea typeface="华文行楷" panose="02010800040101010101" pitchFamily="2" charset="-122"/>
              </a:rPr>
              <a:t>康复</a:t>
            </a:r>
            <a:r>
              <a:rPr lang="zh-CN" altLang="en-US" sz="2000" dirty="0" smtClean="0">
                <a:latin typeface="华文行楷" panose="02010800040101010101" pitchFamily="2" charset="-122"/>
                <a:ea typeface="华文行楷" panose="02010800040101010101" pitchFamily="2" charset="-122"/>
              </a:rPr>
              <a:t>楼电梯间</a:t>
            </a:r>
            <a:endParaRPr lang="en-US" altLang="zh-CN" sz="2000" dirty="0" smtClean="0">
              <a:latin typeface="华文行楷" panose="02010800040101010101" pitchFamily="2" charset="-122"/>
              <a:ea typeface="华文行楷" panose="02010800040101010101" pitchFamily="2" charset="-122"/>
            </a:endParaRPr>
          </a:p>
        </p:txBody>
      </p:sp>
      <p:sp>
        <p:nvSpPr>
          <p:cNvPr id="14" name="矩形 13"/>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顶面材质：冲孔铝板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5" name="图片 14"/>
          <p:cNvPicPr>
            <a:picLocks noChangeAspect="1"/>
          </p:cNvPicPr>
          <p:nvPr/>
        </p:nvPicPr>
        <p:blipFill rotWithShape="1">
          <a:blip r:embed="rId2" cstate="print">
            <a:extLst>
              <a:ext uri="{28A0092B-C50C-407E-A947-70E740481C1C}">
                <a14:useLocalDpi xmlns:a14="http://schemas.microsoft.com/office/drawing/2010/main" val="0"/>
              </a:ext>
            </a:extLst>
          </a:blip>
          <a:srcRect l="22159" t="22311" r="37915" b="35160"/>
          <a:stretch>
            <a:fillRect/>
          </a:stretch>
        </p:blipFill>
        <p:spPr>
          <a:xfrm>
            <a:off x="13170418" y="9234338"/>
            <a:ext cx="1013993" cy="1080120"/>
          </a:xfrm>
          <a:prstGeom prst="rect">
            <a:avLst/>
          </a:prstGeom>
        </p:spPr>
      </p:pic>
      <p:sp>
        <p:nvSpPr>
          <p:cNvPr id="13" name="矩形 12"/>
          <p:cNvSpPr>
            <a:spLocks noChangeArrowheads="1"/>
          </p:cNvSpPr>
          <p:nvPr/>
        </p:nvSpPr>
        <p:spPr bwMode="auto">
          <a:xfrm>
            <a:off x="12672242" y="5724996"/>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面材质：白色墙板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20" name="矩形 19"/>
          <p:cNvSpPr>
            <a:spLocks noChangeArrowheads="1"/>
          </p:cNvSpPr>
          <p:nvPr/>
        </p:nvSpPr>
        <p:spPr bwMode="auto">
          <a:xfrm>
            <a:off x="12672242" y="7263511"/>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材质：灰色花岗岩石材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1" name="图片 20"/>
          <p:cNvPicPr>
            <a:picLocks noChangeAspect="1"/>
          </p:cNvPicPr>
          <p:nvPr/>
        </p:nvPicPr>
        <p:blipFill>
          <a:blip r:embed="rId3"/>
          <a:stretch>
            <a:fillRect/>
          </a:stretch>
        </p:blipFill>
        <p:spPr>
          <a:xfrm>
            <a:off x="13128160" y="7630194"/>
            <a:ext cx="1069670" cy="1067409"/>
          </a:xfrm>
          <a:prstGeom prst="rect">
            <a:avLst/>
          </a:prstGeom>
        </p:spPr>
      </p:pic>
      <p:pic>
        <p:nvPicPr>
          <p:cNvPr id="22" name="图片 21"/>
          <p:cNvPicPr>
            <a:picLocks noChangeAspect="1"/>
          </p:cNvPicPr>
          <p:nvPr/>
        </p:nvPicPr>
        <p:blipFill>
          <a:blip r:embed="rId4"/>
          <a:stretch>
            <a:fillRect/>
          </a:stretch>
        </p:blipFill>
        <p:spPr>
          <a:xfrm>
            <a:off x="13124452" y="6158568"/>
            <a:ext cx="1073378" cy="1082919"/>
          </a:xfrm>
          <a:prstGeom prst="rect">
            <a:avLst/>
          </a:prstGeom>
        </p:spPr>
      </p:pic>
      <p:pic>
        <p:nvPicPr>
          <p:cNvPr id="23" name="图片 22"/>
          <p:cNvPicPr>
            <a:picLocks noChangeAspect="1"/>
          </p:cNvPicPr>
          <p:nvPr/>
        </p:nvPicPr>
        <p:blipFill>
          <a:blip r:embed="rId5"/>
          <a:stretch>
            <a:fillRect/>
          </a:stretch>
        </p:blipFill>
        <p:spPr>
          <a:xfrm>
            <a:off x="12646592" y="2151619"/>
            <a:ext cx="2329907" cy="1951888"/>
          </a:xfrm>
          <a:prstGeom prst="rect">
            <a:avLst/>
          </a:prstGeom>
        </p:spPr>
      </p:pic>
      <p:sp>
        <p:nvSpPr>
          <p:cNvPr id="24" name="等腰三角形 23"/>
          <p:cNvSpPr/>
          <p:nvPr/>
        </p:nvSpPr>
        <p:spPr>
          <a:xfrm rot="5870348">
            <a:off x="13809771" y="2676386"/>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 name="图片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63175" y="1303149"/>
            <a:ext cx="11501846" cy="8628017"/>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73996" y="1407655"/>
            <a:ext cx="11767060" cy="8823626"/>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33643" y="393710"/>
            <a:ext cx="2480310" cy="1246495"/>
          </a:xfrm>
          <a:prstGeom prst="rect">
            <a:avLst/>
          </a:prstGeom>
          <a:noFill/>
        </p:spPr>
        <p:txBody>
          <a:bodyPr wrap="square" rtlCol="0">
            <a:spAutoFit/>
          </a:bodyPr>
          <a:lstStyle/>
          <a:p>
            <a:pPr>
              <a:lnSpc>
                <a:spcPct val="200000"/>
              </a:lnSpc>
            </a:pPr>
            <a:r>
              <a:rPr lang="zh-CN" altLang="en-US" sz="2000" dirty="0">
                <a:latin typeface="华文行楷" panose="02010800040101010101" pitchFamily="2" charset="-122"/>
                <a:ea typeface="华文行楷" panose="02010800040101010101" pitchFamily="2" charset="-122"/>
              </a:rPr>
              <a:t>康复</a:t>
            </a:r>
            <a:r>
              <a:rPr lang="zh-CN" altLang="en-US" sz="2000" dirty="0" smtClean="0">
                <a:latin typeface="华文行楷" panose="02010800040101010101" pitchFamily="2" charset="-122"/>
                <a:ea typeface="华文行楷" panose="02010800040101010101" pitchFamily="2" charset="-122"/>
              </a:rPr>
              <a:t>楼</a:t>
            </a:r>
            <a:r>
              <a:rPr lang="zh-CN" altLang="en-US" sz="2000" dirty="0">
                <a:latin typeface="华文行楷" panose="02010800040101010101" pitchFamily="2" charset="-122"/>
                <a:ea typeface="华文行楷" panose="02010800040101010101" pitchFamily="2" charset="-122"/>
              </a:rPr>
              <a:t>二</a:t>
            </a:r>
            <a:r>
              <a:rPr lang="zh-CN" altLang="en-US" sz="2000" dirty="0" smtClean="0">
                <a:latin typeface="华文行楷" panose="02010800040101010101" pitchFamily="2" charset="-122"/>
                <a:ea typeface="华文行楷" panose="02010800040101010101" pitchFamily="2" charset="-122"/>
              </a:rPr>
              <a:t>楼护士</a:t>
            </a:r>
            <a:endParaRPr lang="en-US" altLang="zh-CN" sz="2000" dirty="0" smtClean="0">
              <a:latin typeface="华文行楷" panose="02010800040101010101" pitchFamily="2" charset="-122"/>
              <a:ea typeface="华文行楷" panose="02010800040101010101" pitchFamily="2" charset="-122"/>
            </a:endParaRPr>
          </a:p>
          <a:p>
            <a:pPr>
              <a:lnSpc>
                <a:spcPct val="200000"/>
              </a:lnSpc>
            </a:pPr>
            <a:r>
              <a:rPr lang="zh-CN" altLang="en-US" sz="2000" dirty="0" smtClean="0">
                <a:latin typeface="华文行楷" panose="02010800040101010101" pitchFamily="2" charset="-122"/>
                <a:ea typeface="华文行楷" panose="02010800040101010101" pitchFamily="2" charset="-122"/>
              </a:rPr>
              <a:t>站</a:t>
            </a:r>
            <a:endParaRPr lang="en-US" altLang="zh-CN" sz="2000" dirty="0" smtClean="0">
              <a:latin typeface="华文行楷" panose="02010800040101010101" pitchFamily="2" charset="-122"/>
              <a:ea typeface="华文行楷" panose="02010800040101010101" pitchFamily="2" charset="-122"/>
            </a:endParaRPr>
          </a:p>
        </p:txBody>
      </p:sp>
      <p:sp>
        <p:nvSpPr>
          <p:cNvPr id="14" name="矩形 13"/>
          <p:cNvSpPr>
            <a:spLocks noChangeArrowheads="1"/>
          </p:cNvSpPr>
          <p:nvPr/>
        </p:nvSpPr>
        <p:spPr bwMode="auto">
          <a:xfrm>
            <a:off x="12672243" y="5724996"/>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面材质：白色护墙板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5" name="矩形 14"/>
          <p:cNvSpPr>
            <a:spLocks noChangeArrowheads="1"/>
          </p:cNvSpPr>
          <p:nvPr/>
        </p:nvSpPr>
        <p:spPr bwMode="auto">
          <a:xfrm>
            <a:off x="12672243" y="7263511"/>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材质：地胶</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6" name="矩形 15"/>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顶面材质：冲孔铝板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l="22159" t="22311" r="37915" b="35160"/>
          <a:stretch>
            <a:fillRect/>
          </a:stretch>
        </p:blipFill>
        <p:spPr>
          <a:xfrm>
            <a:off x="13055035" y="9234338"/>
            <a:ext cx="1013993" cy="1080120"/>
          </a:xfrm>
          <a:prstGeom prst="rect">
            <a:avLst/>
          </a:prstGeom>
        </p:spPr>
      </p:pic>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32284" y="6160589"/>
            <a:ext cx="1031340" cy="1031340"/>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36422" y="7660278"/>
            <a:ext cx="1128875" cy="1138034"/>
          </a:xfrm>
          <a:prstGeom prst="rect">
            <a:avLst/>
          </a:prstGeom>
        </p:spPr>
      </p:pic>
      <p:pic>
        <p:nvPicPr>
          <p:cNvPr id="3" name="图片 2"/>
          <p:cNvPicPr>
            <a:picLocks noChangeAspect="1"/>
          </p:cNvPicPr>
          <p:nvPr/>
        </p:nvPicPr>
        <p:blipFill>
          <a:blip r:embed="rId5"/>
          <a:stretch>
            <a:fillRect/>
          </a:stretch>
        </p:blipFill>
        <p:spPr>
          <a:xfrm>
            <a:off x="12798722" y="1756088"/>
            <a:ext cx="2177166" cy="2365682"/>
          </a:xfrm>
          <a:prstGeom prst="rect">
            <a:avLst/>
          </a:prstGeom>
        </p:spPr>
      </p:pic>
      <p:sp>
        <p:nvSpPr>
          <p:cNvPr id="13" name="等腰三角形 12"/>
          <p:cNvSpPr/>
          <p:nvPr/>
        </p:nvSpPr>
        <p:spPr>
          <a:xfrm rot="5870348">
            <a:off x="13823752" y="1781321"/>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04342" y="1547749"/>
            <a:ext cx="11631168" cy="8723376"/>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33643" y="393710"/>
            <a:ext cx="2480310" cy="1246495"/>
          </a:xfrm>
          <a:prstGeom prst="rect">
            <a:avLst/>
          </a:prstGeom>
          <a:noFill/>
        </p:spPr>
        <p:txBody>
          <a:bodyPr wrap="square" rtlCol="0">
            <a:spAutoFit/>
          </a:bodyPr>
          <a:lstStyle/>
          <a:p>
            <a:pPr>
              <a:lnSpc>
                <a:spcPct val="200000"/>
              </a:lnSpc>
            </a:pPr>
            <a:r>
              <a:rPr lang="zh-CN" altLang="en-US" sz="2000" dirty="0">
                <a:latin typeface="华文行楷" panose="02010800040101010101" pitchFamily="2" charset="-122"/>
                <a:ea typeface="华文行楷" panose="02010800040101010101" pitchFamily="2" charset="-122"/>
              </a:rPr>
              <a:t>康复</a:t>
            </a:r>
            <a:r>
              <a:rPr lang="zh-CN" altLang="en-US" sz="2000" dirty="0" smtClean="0">
                <a:latin typeface="华文行楷" panose="02010800040101010101" pitchFamily="2" charset="-122"/>
                <a:ea typeface="华文行楷" panose="02010800040101010101" pitchFamily="2" charset="-122"/>
              </a:rPr>
              <a:t>楼</a:t>
            </a:r>
            <a:r>
              <a:rPr lang="zh-CN" altLang="en-US" sz="2000" dirty="0">
                <a:latin typeface="华文行楷" panose="02010800040101010101" pitchFamily="2" charset="-122"/>
                <a:ea typeface="华文行楷" panose="02010800040101010101" pitchFamily="2" charset="-122"/>
              </a:rPr>
              <a:t>二</a:t>
            </a:r>
            <a:r>
              <a:rPr lang="zh-CN" altLang="en-US" sz="2000" dirty="0" smtClean="0">
                <a:latin typeface="华文行楷" panose="02010800040101010101" pitchFamily="2" charset="-122"/>
                <a:ea typeface="华文行楷" panose="02010800040101010101" pitchFamily="2" charset="-122"/>
              </a:rPr>
              <a:t>楼护士</a:t>
            </a:r>
            <a:endParaRPr lang="en-US" altLang="zh-CN" sz="2000" dirty="0" smtClean="0">
              <a:latin typeface="华文行楷" panose="02010800040101010101" pitchFamily="2" charset="-122"/>
              <a:ea typeface="华文行楷" panose="02010800040101010101" pitchFamily="2" charset="-122"/>
            </a:endParaRPr>
          </a:p>
          <a:p>
            <a:pPr>
              <a:lnSpc>
                <a:spcPct val="200000"/>
              </a:lnSpc>
            </a:pPr>
            <a:r>
              <a:rPr lang="zh-CN" altLang="en-US" sz="2000" dirty="0" smtClean="0">
                <a:latin typeface="华文行楷" panose="02010800040101010101" pitchFamily="2" charset="-122"/>
                <a:ea typeface="华文行楷" panose="02010800040101010101" pitchFamily="2" charset="-122"/>
              </a:rPr>
              <a:t>站</a:t>
            </a:r>
            <a:endParaRPr lang="en-US" altLang="zh-CN" sz="2000" dirty="0" smtClean="0">
              <a:latin typeface="华文行楷" panose="02010800040101010101" pitchFamily="2" charset="-122"/>
              <a:ea typeface="华文行楷" panose="02010800040101010101" pitchFamily="2" charset="-122"/>
            </a:endParaRPr>
          </a:p>
        </p:txBody>
      </p:sp>
      <p:sp>
        <p:nvSpPr>
          <p:cNvPr id="14" name="矩形 13"/>
          <p:cNvSpPr>
            <a:spLocks noChangeArrowheads="1"/>
          </p:cNvSpPr>
          <p:nvPr/>
        </p:nvSpPr>
        <p:spPr bwMode="auto">
          <a:xfrm>
            <a:off x="12672243" y="5724996"/>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面材质：白色护墙板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5" name="矩形 14"/>
          <p:cNvSpPr>
            <a:spLocks noChangeArrowheads="1"/>
          </p:cNvSpPr>
          <p:nvPr/>
        </p:nvSpPr>
        <p:spPr bwMode="auto">
          <a:xfrm>
            <a:off x="12672243" y="7263511"/>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材质：地胶</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6" name="矩形 15"/>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顶面材质：冲孔铝板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l="22159" t="22311" r="37915" b="35160"/>
          <a:stretch>
            <a:fillRect/>
          </a:stretch>
        </p:blipFill>
        <p:spPr>
          <a:xfrm>
            <a:off x="13055035" y="9234338"/>
            <a:ext cx="1013993" cy="1080120"/>
          </a:xfrm>
          <a:prstGeom prst="rect">
            <a:avLst/>
          </a:prstGeom>
        </p:spPr>
      </p:pic>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32284" y="6160589"/>
            <a:ext cx="1031340" cy="1031340"/>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36422" y="7660278"/>
            <a:ext cx="1128875" cy="1138034"/>
          </a:xfrm>
          <a:prstGeom prst="rect">
            <a:avLst/>
          </a:prstGeom>
        </p:spPr>
      </p:pic>
      <p:pic>
        <p:nvPicPr>
          <p:cNvPr id="3" name="图片 2"/>
          <p:cNvPicPr>
            <a:picLocks noChangeAspect="1"/>
          </p:cNvPicPr>
          <p:nvPr/>
        </p:nvPicPr>
        <p:blipFill>
          <a:blip r:embed="rId5"/>
          <a:stretch>
            <a:fillRect/>
          </a:stretch>
        </p:blipFill>
        <p:spPr>
          <a:xfrm>
            <a:off x="12798722" y="1756088"/>
            <a:ext cx="2177166" cy="2365682"/>
          </a:xfrm>
          <a:prstGeom prst="rect">
            <a:avLst/>
          </a:prstGeom>
        </p:spPr>
      </p:pic>
      <p:sp>
        <p:nvSpPr>
          <p:cNvPr id="13" name="等腰三角形 12"/>
          <p:cNvSpPr/>
          <p:nvPr/>
        </p:nvSpPr>
        <p:spPr>
          <a:xfrm rot="5870348">
            <a:off x="13823752" y="1781321"/>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81050" y="1499870"/>
            <a:ext cx="11753088" cy="8808720"/>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33643" y="393710"/>
            <a:ext cx="2480310" cy="1246495"/>
          </a:xfrm>
          <a:prstGeom prst="rect">
            <a:avLst/>
          </a:prstGeom>
          <a:noFill/>
        </p:spPr>
        <p:txBody>
          <a:bodyPr wrap="square" rtlCol="0">
            <a:spAutoFit/>
          </a:bodyPr>
          <a:lstStyle/>
          <a:p>
            <a:pPr>
              <a:lnSpc>
                <a:spcPct val="200000"/>
              </a:lnSpc>
            </a:pPr>
            <a:r>
              <a:rPr lang="zh-CN" altLang="en-US" sz="2000" dirty="0">
                <a:latin typeface="华文行楷" panose="02010800040101010101" pitchFamily="2" charset="-122"/>
                <a:ea typeface="华文行楷" panose="02010800040101010101" pitchFamily="2" charset="-122"/>
              </a:rPr>
              <a:t>康复</a:t>
            </a:r>
            <a:r>
              <a:rPr lang="zh-CN" altLang="en-US" sz="2000" dirty="0" smtClean="0">
                <a:latin typeface="华文行楷" panose="02010800040101010101" pitchFamily="2" charset="-122"/>
                <a:ea typeface="华文行楷" panose="02010800040101010101" pitchFamily="2" charset="-122"/>
              </a:rPr>
              <a:t>楼</a:t>
            </a:r>
            <a:r>
              <a:rPr lang="zh-CN" altLang="en-US" sz="2000" dirty="0">
                <a:latin typeface="华文行楷" panose="02010800040101010101" pitchFamily="2" charset="-122"/>
                <a:ea typeface="华文行楷" panose="02010800040101010101" pitchFamily="2" charset="-122"/>
              </a:rPr>
              <a:t>二</a:t>
            </a:r>
            <a:r>
              <a:rPr lang="zh-CN" altLang="en-US" sz="2000" dirty="0" smtClean="0">
                <a:latin typeface="华文行楷" panose="02010800040101010101" pitchFamily="2" charset="-122"/>
                <a:ea typeface="华文行楷" panose="02010800040101010101" pitchFamily="2" charset="-122"/>
              </a:rPr>
              <a:t>楼护士</a:t>
            </a:r>
            <a:endParaRPr lang="en-US" altLang="zh-CN" sz="2000" dirty="0" smtClean="0">
              <a:latin typeface="华文行楷" panose="02010800040101010101" pitchFamily="2" charset="-122"/>
              <a:ea typeface="华文行楷" panose="02010800040101010101" pitchFamily="2" charset="-122"/>
            </a:endParaRPr>
          </a:p>
          <a:p>
            <a:pPr>
              <a:lnSpc>
                <a:spcPct val="200000"/>
              </a:lnSpc>
            </a:pPr>
            <a:r>
              <a:rPr lang="zh-CN" altLang="en-US" sz="2000" dirty="0" smtClean="0">
                <a:latin typeface="华文行楷" panose="02010800040101010101" pitchFamily="2" charset="-122"/>
                <a:ea typeface="华文行楷" panose="02010800040101010101" pitchFamily="2" charset="-122"/>
              </a:rPr>
              <a:t>站</a:t>
            </a:r>
            <a:endParaRPr lang="en-US" altLang="zh-CN" sz="2000" dirty="0" smtClean="0">
              <a:latin typeface="华文行楷" panose="02010800040101010101" pitchFamily="2" charset="-122"/>
              <a:ea typeface="华文行楷" panose="02010800040101010101" pitchFamily="2" charset="-122"/>
            </a:endParaRPr>
          </a:p>
        </p:txBody>
      </p:sp>
      <p:sp>
        <p:nvSpPr>
          <p:cNvPr id="14" name="矩形 13"/>
          <p:cNvSpPr>
            <a:spLocks noChangeArrowheads="1"/>
          </p:cNvSpPr>
          <p:nvPr/>
        </p:nvSpPr>
        <p:spPr bwMode="auto">
          <a:xfrm>
            <a:off x="12672243" y="5724996"/>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面材质：白色护墙板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5" name="矩形 14"/>
          <p:cNvSpPr>
            <a:spLocks noChangeArrowheads="1"/>
          </p:cNvSpPr>
          <p:nvPr/>
        </p:nvSpPr>
        <p:spPr bwMode="auto">
          <a:xfrm>
            <a:off x="12672243" y="7263511"/>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材质：地胶</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6" name="矩形 15"/>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顶面材质：冲孔铝板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l="22159" t="22311" r="37915" b="35160"/>
          <a:stretch>
            <a:fillRect/>
          </a:stretch>
        </p:blipFill>
        <p:spPr>
          <a:xfrm>
            <a:off x="13055035" y="9234338"/>
            <a:ext cx="1013993" cy="1080120"/>
          </a:xfrm>
          <a:prstGeom prst="rect">
            <a:avLst/>
          </a:prstGeom>
        </p:spPr>
      </p:pic>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32284" y="6160589"/>
            <a:ext cx="1031340" cy="1031340"/>
          </a:xfrm>
          <a:prstGeom prst="rect">
            <a:avLst/>
          </a:prstGeom>
        </p:spPr>
      </p:pic>
      <p:pic>
        <p:nvPicPr>
          <p:cNvPr id="22"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36422" y="7660278"/>
            <a:ext cx="1128875" cy="1138034"/>
          </a:xfrm>
          <a:prstGeom prst="rect">
            <a:avLst/>
          </a:prstGeom>
        </p:spPr>
      </p:pic>
      <p:pic>
        <p:nvPicPr>
          <p:cNvPr id="3" name="图片 2"/>
          <p:cNvPicPr>
            <a:picLocks noChangeAspect="1"/>
          </p:cNvPicPr>
          <p:nvPr/>
        </p:nvPicPr>
        <p:blipFill>
          <a:blip r:embed="rId5"/>
          <a:stretch>
            <a:fillRect/>
          </a:stretch>
        </p:blipFill>
        <p:spPr>
          <a:xfrm>
            <a:off x="12798722" y="1756088"/>
            <a:ext cx="2177166" cy="2365682"/>
          </a:xfrm>
          <a:prstGeom prst="rect">
            <a:avLst/>
          </a:prstGeom>
        </p:spPr>
      </p:pic>
      <p:sp>
        <p:nvSpPr>
          <p:cNvPr id="13" name="等腰三角形 12"/>
          <p:cNvSpPr/>
          <p:nvPr/>
        </p:nvSpPr>
        <p:spPr>
          <a:xfrm rot="5870348">
            <a:off x="13823752" y="1781321"/>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215740" y="8070530"/>
            <a:ext cx="3061736" cy="2296302"/>
          </a:xfrm>
          <a:prstGeom prst="rect">
            <a:avLst/>
          </a:prstGeom>
        </p:spPr>
      </p:pic>
      <p:pic>
        <p:nvPicPr>
          <p:cNvPr id="16" name="图片 1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60365" y="5526915"/>
            <a:ext cx="3050342" cy="2287757"/>
          </a:xfrm>
          <a:prstGeom prst="rect">
            <a:avLst/>
          </a:prstGeom>
        </p:spPr>
      </p:pic>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6566" y="2908762"/>
            <a:ext cx="3094141" cy="2320606"/>
          </a:xfrm>
          <a:prstGeom prst="rect">
            <a:avLst/>
          </a:prstGeom>
        </p:spPr>
      </p:pic>
      <p:pic>
        <p:nvPicPr>
          <p:cNvPr id="10" name="图片 9"/>
          <p:cNvPicPr>
            <a:picLocks noChangeAspect="1"/>
          </p:cNvPicPr>
          <p:nvPr/>
        </p:nvPicPr>
        <p:blipFill rotWithShape="1">
          <a:blip r:embed="rId4" cstate="print">
            <a:extLst>
              <a:ext uri="{28A0092B-C50C-407E-A947-70E740481C1C}">
                <a14:useLocalDpi xmlns:a14="http://schemas.microsoft.com/office/drawing/2010/main" val="0"/>
              </a:ext>
            </a:extLst>
          </a:blip>
          <a:srcRect l="3013" t="40445" r="61436" b="31749"/>
          <a:stretch>
            <a:fillRect/>
          </a:stretch>
        </p:blipFill>
        <p:spPr>
          <a:xfrm>
            <a:off x="4679354" y="2897634"/>
            <a:ext cx="4248473" cy="1584176"/>
          </a:xfrm>
          <a:prstGeom prst="rect">
            <a:avLst/>
          </a:prstGeom>
        </p:spPr>
      </p:pic>
      <p:sp>
        <p:nvSpPr>
          <p:cNvPr id="2" name="文本框 1"/>
          <p:cNvSpPr txBox="1"/>
          <p:nvPr/>
        </p:nvSpPr>
        <p:spPr>
          <a:xfrm>
            <a:off x="618565" y="818029"/>
            <a:ext cx="1620957"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建筑分析</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6" name="文本框 5"/>
          <p:cNvSpPr txBox="1"/>
          <p:nvPr/>
        </p:nvSpPr>
        <p:spPr>
          <a:xfrm>
            <a:off x="3304246" y="883876"/>
            <a:ext cx="13760659" cy="1323439"/>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在充分解析建筑设计的基础上，室内设计从建筑形态语言展开，强化室内外的融合关系，提取建筑的</a:t>
            </a:r>
            <a:endParaRPr lang="en-US" altLang="zh-CN" sz="2000" dirty="0" smtClean="0">
              <a:latin typeface="华文行楷" panose="02010800040101010101" pitchFamily="2" charset="-122"/>
              <a:ea typeface="华文行楷" panose="02010800040101010101" pitchFamily="2" charset="-122"/>
            </a:endParaRPr>
          </a:p>
          <a:p>
            <a:pPr>
              <a:lnSpc>
                <a:spcPct val="200000"/>
              </a:lnSpc>
            </a:pPr>
            <a:r>
              <a:rPr lang="zh-CN" altLang="en-US" sz="2000" dirty="0" smtClean="0">
                <a:latin typeface="华文行楷" panose="02010800040101010101" pitchFamily="2" charset="-122"/>
                <a:ea typeface="华文行楷" panose="02010800040101010101" pitchFamily="2" charset="-122"/>
              </a:rPr>
              <a:t>设计符号，通过抽象、提炼、创新的形式，使之与建筑风格贯穿统一。</a:t>
            </a:r>
            <a:endParaRPr lang="zh-CN" altLang="en-US" sz="2000" dirty="0">
              <a:latin typeface="华文行楷" panose="02010800040101010101" pitchFamily="2" charset="-122"/>
              <a:ea typeface="华文行楷" panose="02010800040101010101" pitchFamily="2" charset="-122"/>
            </a:endParaRPr>
          </a:p>
        </p:txBody>
      </p:sp>
      <p:pic>
        <p:nvPicPr>
          <p:cNvPr id="4" name="图片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883" y="2897635"/>
            <a:ext cx="3020880" cy="1440160"/>
          </a:xfrm>
          <a:prstGeom prst="rect">
            <a:avLst/>
          </a:prstGeom>
        </p:spPr>
      </p:pic>
      <p:pic>
        <p:nvPicPr>
          <p:cNvPr id="5" name="图片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766" y="5589720"/>
            <a:ext cx="3020880" cy="1208352"/>
          </a:xfrm>
          <a:prstGeom prst="rect">
            <a:avLst/>
          </a:prstGeom>
        </p:spPr>
      </p:pic>
      <p:pic>
        <p:nvPicPr>
          <p:cNvPr id="7" name="图片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0550" y="8586266"/>
            <a:ext cx="2877312" cy="1103264"/>
          </a:xfrm>
          <a:prstGeom prst="rect">
            <a:avLst/>
          </a:prstGeom>
        </p:spPr>
      </p:pic>
      <p:pic>
        <p:nvPicPr>
          <p:cNvPr id="11" name="图片 10"/>
          <p:cNvPicPr>
            <a:picLocks noChangeAspect="1"/>
          </p:cNvPicPr>
          <p:nvPr/>
        </p:nvPicPr>
        <p:blipFill rotWithShape="1">
          <a:blip r:embed="rId8" cstate="print">
            <a:extLst>
              <a:ext uri="{28A0092B-C50C-407E-A947-70E740481C1C}">
                <a14:useLocalDpi xmlns:a14="http://schemas.microsoft.com/office/drawing/2010/main" val="0"/>
              </a:ext>
            </a:extLst>
          </a:blip>
          <a:srcRect l="53892" t="46348" r="21102" b="13771"/>
          <a:stretch>
            <a:fillRect/>
          </a:stretch>
        </p:blipFill>
        <p:spPr>
          <a:xfrm>
            <a:off x="4715357" y="4861748"/>
            <a:ext cx="4176465" cy="2664296"/>
          </a:xfrm>
          <a:prstGeom prst="rect">
            <a:avLst/>
          </a:prstGeom>
        </p:spPr>
      </p:pic>
      <p:pic>
        <p:nvPicPr>
          <p:cNvPr id="12" name="图片 11"/>
          <p:cNvPicPr>
            <a:picLocks noChangeAspect="1"/>
          </p:cNvPicPr>
          <p:nvPr/>
        </p:nvPicPr>
        <p:blipFill rotWithShape="1">
          <a:blip r:embed="rId9" cstate="print">
            <a:extLst>
              <a:ext uri="{28A0092B-C50C-407E-A947-70E740481C1C}">
                <a14:useLocalDpi xmlns:a14="http://schemas.microsoft.com/office/drawing/2010/main" val="0"/>
              </a:ext>
            </a:extLst>
          </a:blip>
          <a:srcRect l="22184" t="52347" r="57040" b="17347"/>
          <a:stretch>
            <a:fillRect/>
          </a:stretch>
        </p:blipFill>
        <p:spPr>
          <a:xfrm>
            <a:off x="4662384" y="7990568"/>
            <a:ext cx="4248472" cy="2376264"/>
          </a:xfrm>
          <a:prstGeom prst="rect">
            <a:avLst/>
          </a:prstGeom>
        </p:spPr>
      </p:pic>
      <p:sp>
        <p:nvSpPr>
          <p:cNvPr id="14" name="右箭头 13"/>
          <p:cNvSpPr/>
          <p:nvPr/>
        </p:nvSpPr>
        <p:spPr>
          <a:xfrm>
            <a:off x="3565264" y="5951580"/>
            <a:ext cx="978408" cy="484632"/>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17" name="右箭头 16"/>
          <p:cNvSpPr/>
          <p:nvPr/>
        </p:nvSpPr>
        <p:spPr>
          <a:xfrm>
            <a:off x="9061506" y="5986992"/>
            <a:ext cx="978408" cy="484632"/>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p>
        </p:txBody>
      </p:sp>
      <p:sp>
        <p:nvSpPr>
          <p:cNvPr id="18" name="文本框 17"/>
          <p:cNvSpPr txBox="1"/>
          <p:nvPr/>
        </p:nvSpPr>
        <p:spPr>
          <a:xfrm>
            <a:off x="1049081" y="2309074"/>
            <a:ext cx="1210588" cy="400110"/>
          </a:xfrm>
          <a:prstGeom prst="rect">
            <a:avLst/>
          </a:prstGeom>
          <a:noFill/>
        </p:spPr>
        <p:txBody>
          <a:bodyPr wrap="none" rtlCol="0">
            <a:spAutoFit/>
          </a:bodyPr>
          <a:lstStyle/>
          <a:p>
            <a:r>
              <a:rPr lang="zh-CN" altLang="en-US" sz="2000" dirty="0" smtClean="0">
                <a:solidFill>
                  <a:schemeClr val="tx1">
                    <a:lumMod val="75000"/>
                    <a:lumOff val="25000"/>
                  </a:schemeClr>
                </a:solidFill>
                <a:latin typeface="华文行楷" panose="02010800040101010101" pitchFamily="2" charset="-122"/>
                <a:ea typeface="华文行楷" panose="02010800040101010101" pitchFamily="2" charset="-122"/>
              </a:rPr>
              <a:t>建筑语言</a:t>
            </a:r>
            <a:endParaRPr lang="zh-CN" altLang="en-US" sz="20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22965" y="1797911"/>
            <a:ext cx="11191243" cy="8741604"/>
          </a:xfrm>
          <a:prstGeom prst="rect">
            <a:avLst/>
          </a:prstGeom>
        </p:spPr>
      </p:pic>
      <p:pic>
        <p:nvPicPr>
          <p:cNvPr id="19" name="图片 18"/>
          <p:cNvPicPr>
            <a:picLocks noChangeAspect="1"/>
          </p:cNvPicPr>
          <p:nvPr/>
        </p:nvPicPr>
        <p:blipFill>
          <a:blip r:embed="rId2"/>
          <a:stretch>
            <a:fillRect/>
          </a:stretch>
        </p:blipFill>
        <p:spPr>
          <a:xfrm>
            <a:off x="12600235" y="1912594"/>
            <a:ext cx="2381250" cy="2828925"/>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3074258" y="381923"/>
            <a:ext cx="2480310" cy="630942"/>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病房</a:t>
            </a:r>
            <a:endParaRPr lang="en-US" altLang="zh-CN" sz="2000" dirty="0" smtClean="0">
              <a:latin typeface="华文行楷" panose="02010800040101010101" pitchFamily="2" charset="-122"/>
              <a:ea typeface="华文行楷" panose="02010800040101010101" pitchFamily="2" charset="-122"/>
            </a:endParaRPr>
          </a:p>
        </p:txBody>
      </p:sp>
      <p:sp>
        <p:nvSpPr>
          <p:cNvPr id="14" name="矩形 13"/>
          <p:cNvSpPr>
            <a:spLocks noChangeArrowheads="1"/>
          </p:cNvSpPr>
          <p:nvPr/>
        </p:nvSpPr>
        <p:spPr bwMode="auto">
          <a:xfrm>
            <a:off x="12672243" y="5724996"/>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a:t>
            </a:r>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米色墙胶</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5" name="矩形 14"/>
          <p:cNvSpPr>
            <a:spLocks noChangeArrowheads="1"/>
          </p:cNvSpPr>
          <p:nvPr/>
        </p:nvSpPr>
        <p:spPr bwMode="auto">
          <a:xfrm>
            <a:off x="12672243" y="7263511"/>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材质：地胶</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6" name="矩形 15"/>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顶面材质：洁净板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6422" y="7660278"/>
            <a:ext cx="1128875" cy="1138034"/>
          </a:xfrm>
          <a:prstGeom prst="rect">
            <a:avLst/>
          </a:prstGeom>
        </p:spPr>
      </p:pic>
      <p:sp>
        <p:nvSpPr>
          <p:cNvPr id="17" name="等腰三角形 16"/>
          <p:cNvSpPr/>
          <p:nvPr/>
        </p:nvSpPr>
        <p:spPr>
          <a:xfrm rot="11779912">
            <a:off x="13636008" y="4062967"/>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85189" y="9188650"/>
            <a:ext cx="1031340" cy="1031340"/>
          </a:xfrm>
          <a:prstGeom prst="rect">
            <a:avLst/>
          </a:prstGeom>
        </p:spPr>
      </p:pic>
      <p:pic>
        <p:nvPicPr>
          <p:cNvPr id="6" name="图片 5"/>
          <p:cNvPicPr>
            <a:picLocks noChangeAspect="1"/>
          </p:cNvPicPr>
          <p:nvPr/>
        </p:nvPicPr>
        <p:blipFill>
          <a:blip r:embed="rId5"/>
          <a:stretch>
            <a:fillRect/>
          </a:stretch>
        </p:blipFill>
        <p:spPr>
          <a:xfrm>
            <a:off x="12936422" y="6158430"/>
            <a:ext cx="1128875" cy="1099168"/>
          </a:xfrm>
          <a:prstGeom prst="rect">
            <a:avLst/>
          </a:prstGeo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1"/>
          <a:stretch>
            <a:fillRect/>
          </a:stretch>
        </p:blipFill>
        <p:spPr>
          <a:xfrm>
            <a:off x="12936422" y="7660278"/>
            <a:ext cx="1229187" cy="1138034"/>
          </a:xfrm>
          <a:prstGeom prst="rect">
            <a:avLst/>
          </a:prstGeom>
        </p:spPr>
      </p:pic>
      <p:pic>
        <p:nvPicPr>
          <p:cNvPr id="5" name="图片 4"/>
          <p:cNvPicPr>
            <a:picLocks noChangeAspect="1"/>
          </p:cNvPicPr>
          <p:nvPr/>
        </p:nvPicPr>
        <p:blipFill>
          <a:blip r:embed="rId2"/>
          <a:stretch>
            <a:fillRect/>
          </a:stretch>
        </p:blipFill>
        <p:spPr>
          <a:xfrm>
            <a:off x="12920250" y="6168388"/>
            <a:ext cx="1145048" cy="1080081"/>
          </a:xfrm>
          <a:prstGeom prst="rect">
            <a:avLst/>
          </a:prstGeom>
        </p:spPr>
      </p:pic>
      <p:pic>
        <p:nvPicPr>
          <p:cNvPr id="19" name="图片 18"/>
          <p:cNvPicPr>
            <a:picLocks noChangeAspect="1"/>
          </p:cNvPicPr>
          <p:nvPr/>
        </p:nvPicPr>
        <p:blipFill>
          <a:blip r:embed="rId3"/>
          <a:stretch>
            <a:fillRect/>
          </a:stretch>
        </p:blipFill>
        <p:spPr>
          <a:xfrm>
            <a:off x="12600235" y="1912594"/>
            <a:ext cx="2381250" cy="2828925"/>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3074258" y="381923"/>
            <a:ext cx="2480310" cy="630942"/>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病房卫生间</a:t>
            </a:r>
            <a:endParaRPr lang="en-US" altLang="zh-CN" sz="2000" dirty="0" smtClean="0">
              <a:latin typeface="华文行楷" panose="02010800040101010101" pitchFamily="2" charset="-122"/>
              <a:ea typeface="华文行楷" panose="02010800040101010101" pitchFamily="2" charset="-122"/>
            </a:endParaRPr>
          </a:p>
        </p:txBody>
      </p:sp>
      <p:sp>
        <p:nvSpPr>
          <p:cNvPr id="14" name="矩形 13"/>
          <p:cNvSpPr>
            <a:spLocks noChangeArrowheads="1"/>
          </p:cNvSpPr>
          <p:nvPr/>
        </p:nvSpPr>
        <p:spPr bwMode="auto">
          <a:xfrm>
            <a:off x="12672243" y="5724996"/>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面材质：米黄玻化砖</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5" name="矩形 14"/>
          <p:cNvSpPr>
            <a:spLocks noChangeArrowheads="1"/>
          </p:cNvSpPr>
          <p:nvPr/>
        </p:nvSpPr>
        <p:spPr bwMode="auto">
          <a:xfrm>
            <a:off x="12672243" y="7263511"/>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材质：灰色玻化砖</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6" name="矩形 15"/>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顶面材质：铝扣板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7" name="等腰三角形 16"/>
          <p:cNvSpPr/>
          <p:nvPr/>
        </p:nvSpPr>
        <p:spPr>
          <a:xfrm rot="6325983">
            <a:off x="13059225" y="4237384"/>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85189" y="9188650"/>
            <a:ext cx="1031340" cy="1031340"/>
          </a:xfrm>
          <a:prstGeom prst="rect">
            <a:avLst/>
          </a:prstGeom>
        </p:spPr>
      </p:pic>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5139" y="1702560"/>
            <a:ext cx="7315200" cy="877824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983041" y="1170615"/>
            <a:ext cx="9486856" cy="9486856"/>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33643" y="393710"/>
            <a:ext cx="2480310" cy="630942"/>
          </a:xfrm>
          <a:prstGeom prst="rect">
            <a:avLst/>
          </a:prstGeom>
          <a:noFill/>
        </p:spPr>
        <p:txBody>
          <a:bodyPr wrap="square" rtlCol="0">
            <a:spAutoFit/>
          </a:bodyPr>
          <a:lstStyle/>
          <a:p>
            <a:pPr>
              <a:lnSpc>
                <a:spcPct val="200000"/>
              </a:lnSpc>
            </a:pPr>
            <a:r>
              <a:rPr lang="zh-CN" altLang="en-US" sz="2000" dirty="0">
                <a:latin typeface="华文行楷" panose="02010800040101010101" pitchFamily="2" charset="-122"/>
                <a:ea typeface="华文行楷" panose="02010800040101010101" pitchFamily="2" charset="-122"/>
              </a:rPr>
              <a:t>康复</a:t>
            </a:r>
            <a:r>
              <a:rPr lang="zh-CN" altLang="en-US" sz="2000" dirty="0" smtClean="0">
                <a:latin typeface="华文行楷" panose="02010800040101010101" pitchFamily="2" charset="-122"/>
                <a:ea typeface="华文行楷" panose="02010800040101010101" pitchFamily="2" charset="-122"/>
              </a:rPr>
              <a:t>楼门诊楼连廊</a:t>
            </a:r>
            <a:endParaRPr lang="en-US" altLang="zh-CN" sz="2000" dirty="0" smtClean="0">
              <a:latin typeface="华文行楷" panose="02010800040101010101" pitchFamily="2" charset="-122"/>
              <a:ea typeface="华文行楷" panose="02010800040101010101" pitchFamily="2" charset="-122"/>
            </a:endParaRPr>
          </a:p>
        </p:txBody>
      </p:sp>
      <p:sp>
        <p:nvSpPr>
          <p:cNvPr id="16" name="矩形 15"/>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顶面材质：方通</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22" name="矩形 21"/>
          <p:cNvSpPr>
            <a:spLocks noChangeArrowheads="1"/>
          </p:cNvSpPr>
          <p:nvPr/>
        </p:nvSpPr>
        <p:spPr bwMode="auto">
          <a:xfrm>
            <a:off x="12672243" y="7263511"/>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材质：玻化砖</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19" name="图片 18"/>
          <p:cNvPicPr>
            <a:picLocks noChangeAspect="1"/>
          </p:cNvPicPr>
          <p:nvPr/>
        </p:nvPicPr>
        <p:blipFill rotWithShape="1">
          <a:blip r:embed="rId2" cstate="print">
            <a:extLst>
              <a:ext uri="{28A0092B-C50C-407E-A947-70E740481C1C}">
                <a14:useLocalDpi xmlns:a14="http://schemas.microsoft.com/office/drawing/2010/main" val="0"/>
              </a:ext>
            </a:extLst>
          </a:blip>
          <a:srcRect l="29619" t="80029" r="58428" b="8607"/>
          <a:stretch>
            <a:fillRect/>
          </a:stretch>
        </p:blipFill>
        <p:spPr>
          <a:xfrm>
            <a:off x="13032283" y="7619335"/>
            <a:ext cx="1017162" cy="966931"/>
          </a:xfrm>
          <a:prstGeom prst="rect">
            <a:avLst/>
          </a:prstGeom>
        </p:spPr>
      </p:pic>
      <p:pic>
        <p:nvPicPr>
          <p:cNvPr id="25" name="图片 24"/>
          <p:cNvPicPr>
            <a:picLocks noChangeAspect="1"/>
          </p:cNvPicPr>
          <p:nvPr/>
        </p:nvPicPr>
        <p:blipFill rotWithShape="1">
          <a:blip r:embed="rId3" cstate="print">
            <a:extLst>
              <a:ext uri="{28A0092B-C50C-407E-A947-70E740481C1C}">
                <a14:useLocalDpi xmlns:a14="http://schemas.microsoft.com/office/drawing/2010/main" val="0"/>
              </a:ext>
            </a:extLst>
          </a:blip>
          <a:srcRect l="43157" t="5596" r="44722" b="82229"/>
          <a:stretch>
            <a:fillRect/>
          </a:stretch>
        </p:blipFill>
        <p:spPr>
          <a:xfrm>
            <a:off x="13032283" y="9206449"/>
            <a:ext cx="1031340" cy="1036002"/>
          </a:xfrm>
          <a:prstGeom prst="rect">
            <a:avLst/>
          </a:prstGeom>
        </p:spPr>
      </p:pic>
      <p:sp>
        <p:nvSpPr>
          <p:cNvPr id="17" name="矩形 16"/>
          <p:cNvSpPr>
            <a:spLocks noChangeArrowheads="1"/>
          </p:cNvSpPr>
          <p:nvPr/>
        </p:nvSpPr>
        <p:spPr bwMode="auto">
          <a:xfrm>
            <a:off x="12672243" y="5724996"/>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面材质：白色铝板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32284" y="6160589"/>
            <a:ext cx="1031340" cy="1031340"/>
          </a:xfrm>
          <a:prstGeom prst="rect">
            <a:avLst/>
          </a:prstGeom>
        </p:spPr>
      </p:pic>
      <p:pic>
        <p:nvPicPr>
          <p:cNvPr id="5" name="图片 4"/>
          <p:cNvPicPr>
            <a:picLocks noChangeAspect="1"/>
          </p:cNvPicPr>
          <p:nvPr/>
        </p:nvPicPr>
        <p:blipFill>
          <a:blip r:embed="rId5"/>
          <a:stretch>
            <a:fillRect/>
          </a:stretch>
        </p:blipFill>
        <p:spPr>
          <a:xfrm>
            <a:off x="12312203" y="1303149"/>
            <a:ext cx="2313898" cy="4068513"/>
          </a:xfrm>
          <a:prstGeom prst="rect">
            <a:avLst/>
          </a:prstGeom>
        </p:spPr>
      </p:pic>
      <p:sp>
        <p:nvSpPr>
          <p:cNvPr id="15" name="等腰三角形 14"/>
          <p:cNvSpPr/>
          <p:nvPr/>
        </p:nvSpPr>
        <p:spPr>
          <a:xfrm rot="5574542">
            <a:off x="13006714" y="4223980"/>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34541" y="1626626"/>
            <a:ext cx="11751831" cy="8813873"/>
          </a:xfrm>
          <a:prstGeom prst="rect">
            <a:avLst/>
          </a:prstGeom>
        </p:spPr>
      </p:pic>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4541" y="1623849"/>
            <a:ext cx="11745157" cy="8815526"/>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68197" y="377354"/>
            <a:ext cx="2480310" cy="630942"/>
          </a:xfrm>
          <a:prstGeom prst="rect">
            <a:avLst/>
          </a:prstGeom>
          <a:noFill/>
        </p:spPr>
        <p:txBody>
          <a:bodyPr wrap="square" rtlCol="0">
            <a:spAutoFit/>
          </a:bodyPr>
          <a:lstStyle/>
          <a:p>
            <a:pPr>
              <a:lnSpc>
                <a:spcPct val="200000"/>
              </a:lnSpc>
            </a:pPr>
            <a:r>
              <a:rPr lang="zh-CN" altLang="en-US" sz="2000" dirty="0">
                <a:latin typeface="华文行楷" panose="02010800040101010101" pitchFamily="2" charset="-122"/>
                <a:ea typeface="华文行楷" panose="02010800040101010101" pitchFamily="2" charset="-122"/>
              </a:rPr>
              <a:t>住院</a:t>
            </a:r>
            <a:r>
              <a:rPr lang="zh-CN" altLang="en-US" sz="2000" dirty="0" smtClean="0">
                <a:latin typeface="华文行楷" panose="02010800040101010101" pitchFamily="2" charset="-122"/>
                <a:ea typeface="华文行楷" panose="02010800040101010101" pitchFamily="2" charset="-122"/>
              </a:rPr>
              <a:t>楼电梯间</a:t>
            </a:r>
            <a:endParaRPr lang="en-US" altLang="zh-CN" sz="2000" dirty="0" smtClean="0">
              <a:latin typeface="华文行楷" panose="02010800040101010101" pitchFamily="2" charset="-122"/>
              <a:ea typeface="华文行楷" panose="02010800040101010101" pitchFamily="2" charset="-122"/>
            </a:endParaRPr>
          </a:p>
        </p:txBody>
      </p:sp>
      <p:sp>
        <p:nvSpPr>
          <p:cNvPr id="21" name="矩形 20"/>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顶面材质：冲孔铝板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22" name="图片 21"/>
          <p:cNvPicPr>
            <a:picLocks noChangeAspect="1"/>
          </p:cNvPicPr>
          <p:nvPr/>
        </p:nvPicPr>
        <p:blipFill rotWithShape="1">
          <a:blip r:embed="rId3" cstate="print">
            <a:extLst>
              <a:ext uri="{28A0092B-C50C-407E-A947-70E740481C1C}">
                <a14:useLocalDpi xmlns:a14="http://schemas.microsoft.com/office/drawing/2010/main" val="0"/>
              </a:ext>
            </a:extLst>
          </a:blip>
          <a:srcRect l="22159" t="22311" r="37915" b="35160"/>
          <a:stretch>
            <a:fillRect/>
          </a:stretch>
        </p:blipFill>
        <p:spPr>
          <a:xfrm>
            <a:off x="13055035" y="9234338"/>
            <a:ext cx="1013993" cy="1080120"/>
          </a:xfrm>
          <a:prstGeom prst="rect">
            <a:avLst/>
          </a:prstGeom>
        </p:spPr>
      </p:pic>
      <p:sp>
        <p:nvSpPr>
          <p:cNvPr id="15" name="矩形 14"/>
          <p:cNvSpPr>
            <a:spLocks noChangeArrowheads="1"/>
          </p:cNvSpPr>
          <p:nvPr/>
        </p:nvSpPr>
        <p:spPr bwMode="auto">
          <a:xfrm>
            <a:off x="12672243" y="5724996"/>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面材质：白色墙板</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16" name="图片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32284" y="6160589"/>
            <a:ext cx="1031340" cy="1031340"/>
          </a:xfrm>
          <a:prstGeom prst="rect">
            <a:avLst/>
          </a:prstGeom>
        </p:spPr>
      </p:pic>
      <p:pic>
        <p:nvPicPr>
          <p:cNvPr id="17" name="图片 16"/>
          <p:cNvPicPr>
            <a:picLocks noChangeAspect="1"/>
          </p:cNvPicPr>
          <p:nvPr/>
        </p:nvPicPr>
        <p:blipFill>
          <a:blip r:embed="rId5"/>
          <a:stretch>
            <a:fillRect/>
          </a:stretch>
        </p:blipFill>
        <p:spPr>
          <a:xfrm>
            <a:off x="13078904" y="7630194"/>
            <a:ext cx="1069670" cy="1067409"/>
          </a:xfrm>
          <a:prstGeom prst="rect">
            <a:avLst/>
          </a:prstGeom>
        </p:spPr>
      </p:pic>
      <p:sp>
        <p:nvSpPr>
          <p:cNvPr id="18" name="矩形 17"/>
          <p:cNvSpPr>
            <a:spLocks noChangeArrowheads="1"/>
          </p:cNvSpPr>
          <p:nvPr/>
        </p:nvSpPr>
        <p:spPr bwMode="auto">
          <a:xfrm>
            <a:off x="12672242" y="7263511"/>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材质：灰色花岗岩石材</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19" name="图片 18"/>
          <p:cNvPicPr>
            <a:picLocks noChangeAspect="1"/>
          </p:cNvPicPr>
          <p:nvPr/>
        </p:nvPicPr>
        <p:blipFill>
          <a:blip r:embed="rId6"/>
          <a:stretch>
            <a:fillRect/>
          </a:stretch>
        </p:blipFill>
        <p:spPr>
          <a:xfrm>
            <a:off x="12744251" y="1623849"/>
            <a:ext cx="2211138" cy="2665482"/>
          </a:xfrm>
          <a:prstGeom prst="rect">
            <a:avLst/>
          </a:prstGeom>
        </p:spPr>
      </p:pic>
      <p:sp>
        <p:nvSpPr>
          <p:cNvPr id="20" name="等腰三角形 19"/>
          <p:cNvSpPr/>
          <p:nvPr/>
        </p:nvSpPr>
        <p:spPr>
          <a:xfrm rot="5400000">
            <a:off x="14412529" y="2637828"/>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12620070" y="1855504"/>
            <a:ext cx="2324100" cy="2781300"/>
          </a:xfrm>
          <a:prstGeom prst="rect">
            <a:avLst/>
          </a:prstGeom>
        </p:spPr>
      </p:pic>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1313" y="1822467"/>
            <a:ext cx="11314905" cy="8486179"/>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68197" y="377354"/>
            <a:ext cx="2480310" cy="630942"/>
          </a:xfrm>
          <a:prstGeom prst="rect">
            <a:avLst/>
          </a:prstGeom>
          <a:noFill/>
        </p:spPr>
        <p:txBody>
          <a:bodyPr wrap="square" rtlCol="0">
            <a:spAutoFit/>
          </a:bodyPr>
          <a:lstStyle/>
          <a:p>
            <a:pPr>
              <a:lnSpc>
                <a:spcPct val="200000"/>
              </a:lnSpc>
            </a:pPr>
            <a:r>
              <a:rPr lang="zh-CN" altLang="en-US" sz="2000" dirty="0">
                <a:latin typeface="华文行楷" panose="02010800040101010101" pitchFamily="2" charset="-122"/>
                <a:ea typeface="华文行楷" panose="02010800040101010101" pitchFamily="2" charset="-122"/>
              </a:rPr>
              <a:t>住院</a:t>
            </a:r>
            <a:r>
              <a:rPr lang="zh-CN" altLang="en-US" sz="2000" dirty="0" smtClean="0">
                <a:latin typeface="华文行楷" panose="02010800040101010101" pitchFamily="2" charset="-122"/>
                <a:ea typeface="华文行楷" panose="02010800040101010101" pitchFamily="2" charset="-122"/>
              </a:rPr>
              <a:t>楼餐厅</a:t>
            </a:r>
            <a:endParaRPr lang="en-US" altLang="zh-CN" sz="2000" dirty="0" smtClean="0">
              <a:latin typeface="华文行楷" panose="02010800040101010101" pitchFamily="2" charset="-122"/>
              <a:ea typeface="华文行楷" panose="02010800040101010101" pitchFamily="2" charset="-122"/>
            </a:endParaRPr>
          </a:p>
        </p:txBody>
      </p:sp>
      <p:sp>
        <p:nvSpPr>
          <p:cNvPr id="14" name="矩形 13"/>
          <p:cNvSpPr>
            <a:spLocks noChangeArrowheads="1"/>
          </p:cNvSpPr>
          <p:nvPr/>
        </p:nvSpPr>
        <p:spPr bwMode="auto">
          <a:xfrm>
            <a:off x="12672243" y="5724996"/>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面材质：玻化砖</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5" name="矩形 14"/>
          <p:cNvSpPr>
            <a:spLocks noChangeArrowheads="1"/>
          </p:cNvSpPr>
          <p:nvPr/>
        </p:nvSpPr>
        <p:spPr bwMode="auto">
          <a:xfrm>
            <a:off x="12672243" y="7263511"/>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材质：防滑玻化砖</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057974" y="6091680"/>
            <a:ext cx="1008113" cy="1008113"/>
          </a:xfrm>
          <a:prstGeom prst="rect">
            <a:avLst/>
          </a:prstGeom>
        </p:spPr>
      </p:pic>
      <p:pic>
        <p:nvPicPr>
          <p:cNvPr id="23" name="图片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40791" y="7672349"/>
            <a:ext cx="1011287" cy="1057933"/>
          </a:xfrm>
          <a:prstGeom prst="rect">
            <a:avLst/>
          </a:prstGeom>
        </p:spPr>
      </p:pic>
      <p:sp>
        <p:nvSpPr>
          <p:cNvPr id="13" name="矩形 12"/>
          <p:cNvSpPr>
            <a:spLocks noChangeArrowheads="1"/>
          </p:cNvSpPr>
          <p:nvPr/>
        </p:nvSpPr>
        <p:spPr bwMode="auto">
          <a:xfrm>
            <a:off x="12672243" y="8810139"/>
            <a:ext cx="2341710" cy="582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顶面材质：冲孔铝板</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铝方通</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7" name="图片 16"/>
          <p:cNvPicPr>
            <a:picLocks noChangeAspect="1"/>
          </p:cNvPicPr>
          <p:nvPr/>
        </p:nvPicPr>
        <p:blipFill rotWithShape="1">
          <a:blip r:embed="rId5" cstate="print">
            <a:extLst>
              <a:ext uri="{28A0092B-C50C-407E-A947-70E740481C1C}">
                <a14:useLocalDpi xmlns:a14="http://schemas.microsoft.com/office/drawing/2010/main" val="0"/>
              </a:ext>
            </a:extLst>
          </a:blip>
          <a:srcRect l="22159" t="22311" r="37915" b="35160"/>
          <a:stretch>
            <a:fillRect/>
          </a:stretch>
        </p:blipFill>
        <p:spPr>
          <a:xfrm>
            <a:off x="13055035" y="9392266"/>
            <a:ext cx="1013993" cy="922191"/>
          </a:xfrm>
          <a:prstGeom prst="rect">
            <a:avLst/>
          </a:prstGeom>
        </p:spPr>
      </p:pic>
      <p:sp>
        <p:nvSpPr>
          <p:cNvPr id="18" name="等腰三角形 17"/>
          <p:cNvSpPr/>
          <p:nvPr/>
        </p:nvSpPr>
        <p:spPr>
          <a:xfrm rot="16462722">
            <a:off x="14223692" y="1777725"/>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12936422" y="7657798"/>
            <a:ext cx="1128875" cy="1140513"/>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68197" y="377354"/>
            <a:ext cx="2480310" cy="630942"/>
          </a:xfrm>
          <a:prstGeom prst="rect">
            <a:avLst/>
          </a:prstGeom>
          <a:noFill/>
        </p:spPr>
        <p:txBody>
          <a:bodyPr wrap="square" rtlCol="0">
            <a:spAutoFit/>
          </a:bodyPr>
          <a:lstStyle/>
          <a:p>
            <a:pPr>
              <a:lnSpc>
                <a:spcPct val="200000"/>
              </a:lnSpc>
            </a:pPr>
            <a:r>
              <a:rPr lang="zh-CN" altLang="en-US" sz="2000" dirty="0">
                <a:latin typeface="华文行楷" panose="02010800040101010101" pitchFamily="2" charset="-122"/>
                <a:ea typeface="华文行楷" panose="02010800040101010101" pitchFamily="2" charset="-122"/>
              </a:rPr>
              <a:t>住院</a:t>
            </a:r>
            <a:r>
              <a:rPr lang="zh-CN" altLang="en-US" sz="2000" dirty="0" smtClean="0">
                <a:latin typeface="华文行楷" panose="02010800040101010101" pitchFamily="2" charset="-122"/>
                <a:ea typeface="华文行楷" panose="02010800040101010101" pitchFamily="2" charset="-122"/>
              </a:rPr>
              <a:t>楼二楼走廊</a:t>
            </a:r>
            <a:endParaRPr lang="en-US" altLang="zh-CN" sz="2000" dirty="0" smtClean="0">
              <a:latin typeface="华文行楷" panose="02010800040101010101" pitchFamily="2" charset="-122"/>
              <a:ea typeface="华文行楷" panose="02010800040101010101" pitchFamily="2" charset="-122"/>
            </a:endParaRPr>
          </a:p>
        </p:txBody>
      </p:sp>
      <p:sp>
        <p:nvSpPr>
          <p:cNvPr id="15" name="矩形 14"/>
          <p:cNvSpPr>
            <a:spLocks noChangeArrowheads="1"/>
          </p:cNvSpPr>
          <p:nvPr/>
        </p:nvSpPr>
        <p:spPr bwMode="auto">
          <a:xfrm>
            <a:off x="12672243" y="7263511"/>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a:t>
            </a:r>
            <a:r>
              <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PVC</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地胶</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6" name="矩形 15"/>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顶面材质：冲孔铝板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l="22159" t="22311" r="37915" b="35160"/>
          <a:stretch>
            <a:fillRect/>
          </a:stretch>
        </p:blipFill>
        <p:spPr>
          <a:xfrm>
            <a:off x="13055035" y="9234338"/>
            <a:ext cx="1013993" cy="1080120"/>
          </a:xfrm>
          <a:prstGeom prst="rect">
            <a:avLst/>
          </a:prstGeom>
        </p:spPr>
      </p:pic>
      <p:sp>
        <p:nvSpPr>
          <p:cNvPr id="21" name="矩形 20"/>
          <p:cNvSpPr>
            <a:spLocks noChangeArrowheads="1"/>
          </p:cNvSpPr>
          <p:nvPr/>
        </p:nvSpPr>
        <p:spPr bwMode="auto">
          <a:xfrm>
            <a:off x="12672243" y="5724996"/>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面材质：海基布</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12750" y="1947408"/>
            <a:ext cx="10699924" cy="8024943"/>
          </a:xfrm>
          <a:prstGeom prst="rect">
            <a:avLst/>
          </a:prstGeom>
        </p:spPr>
      </p:pic>
      <p:pic>
        <p:nvPicPr>
          <p:cNvPr id="13" name="图片 12"/>
          <p:cNvPicPr>
            <a:picLocks noChangeAspect="1"/>
          </p:cNvPicPr>
          <p:nvPr/>
        </p:nvPicPr>
        <p:blipFill rotWithShape="1">
          <a:blip r:embed="rId3" cstate="print">
            <a:extLst>
              <a:ext uri="{28A0092B-C50C-407E-A947-70E740481C1C}">
                <a14:useLocalDpi xmlns:a14="http://schemas.microsoft.com/office/drawing/2010/main" val="0"/>
              </a:ext>
            </a:extLst>
          </a:blip>
          <a:srcRect l="84962" t="12633" r="4270" b="73907"/>
          <a:stretch>
            <a:fillRect/>
          </a:stretch>
        </p:blipFill>
        <p:spPr>
          <a:xfrm>
            <a:off x="12905752" y="6149195"/>
            <a:ext cx="1152128" cy="1080120"/>
          </a:xfrm>
          <a:prstGeom prst="rect">
            <a:avLst/>
          </a:prstGeom>
        </p:spPr>
      </p:pic>
      <p:pic>
        <p:nvPicPr>
          <p:cNvPr id="14" name="图片 13"/>
          <p:cNvPicPr>
            <a:picLocks noChangeAspect="1"/>
          </p:cNvPicPr>
          <p:nvPr/>
        </p:nvPicPr>
        <p:blipFill>
          <a:blip r:embed="rId4"/>
          <a:stretch>
            <a:fillRect/>
          </a:stretch>
        </p:blipFill>
        <p:spPr>
          <a:xfrm>
            <a:off x="12456219" y="1855504"/>
            <a:ext cx="2324100" cy="2781300"/>
          </a:xfrm>
          <a:prstGeom prst="rect">
            <a:avLst/>
          </a:prstGeom>
        </p:spPr>
      </p:pic>
      <p:sp>
        <p:nvSpPr>
          <p:cNvPr id="17" name="等腰三角形 16"/>
          <p:cNvSpPr/>
          <p:nvPr/>
        </p:nvSpPr>
        <p:spPr>
          <a:xfrm rot="21218867">
            <a:off x="14363686" y="3351576"/>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212963" y="1803144"/>
            <a:ext cx="11182549" cy="8741026"/>
          </a:xfrm>
          <a:prstGeom prst="rect">
            <a:avLst/>
          </a:prstGeom>
        </p:spPr>
      </p:pic>
      <p:pic>
        <p:nvPicPr>
          <p:cNvPr id="19" name="图片 18"/>
          <p:cNvPicPr>
            <a:picLocks noChangeAspect="1"/>
          </p:cNvPicPr>
          <p:nvPr/>
        </p:nvPicPr>
        <p:blipFill>
          <a:blip r:embed="rId2"/>
          <a:stretch>
            <a:fillRect/>
          </a:stretch>
        </p:blipFill>
        <p:spPr>
          <a:xfrm>
            <a:off x="12600235" y="1912594"/>
            <a:ext cx="2381250" cy="2828925"/>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3074258" y="381923"/>
            <a:ext cx="2480310" cy="630942"/>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普通病房</a:t>
            </a:r>
            <a:endParaRPr lang="en-US" altLang="zh-CN" sz="2000" dirty="0" smtClean="0">
              <a:latin typeface="华文行楷" panose="02010800040101010101" pitchFamily="2" charset="-122"/>
              <a:ea typeface="华文行楷" panose="02010800040101010101" pitchFamily="2" charset="-122"/>
            </a:endParaRPr>
          </a:p>
        </p:txBody>
      </p:sp>
      <p:sp>
        <p:nvSpPr>
          <p:cNvPr id="14" name="矩形 13"/>
          <p:cNvSpPr>
            <a:spLocks noChangeArrowheads="1"/>
          </p:cNvSpPr>
          <p:nvPr/>
        </p:nvSpPr>
        <p:spPr bwMode="auto">
          <a:xfrm>
            <a:off x="12672243" y="5724996"/>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a:t>
            </a:r>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米色墙胶</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5" name="矩形 14"/>
          <p:cNvSpPr>
            <a:spLocks noChangeArrowheads="1"/>
          </p:cNvSpPr>
          <p:nvPr/>
        </p:nvSpPr>
        <p:spPr bwMode="auto">
          <a:xfrm>
            <a:off x="12672243" y="7263511"/>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材质：地胶</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6" name="矩形 15"/>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顶面材质：洁净板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22" name="图片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36422" y="7660278"/>
            <a:ext cx="1128875" cy="1138034"/>
          </a:xfrm>
          <a:prstGeom prst="rect">
            <a:avLst/>
          </a:prstGeom>
        </p:spPr>
      </p:pic>
      <p:sp>
        <p:nvSpPr>
          <p:cNvPr id="17" name="等腰三角形 16"/>
          <p:cNvSpPr/>
          <p:nvPr/>
        </p:nvSpPr>
        <p:spPr>
          <a:xfrm rot="11779912">
            <a:off x="13112801" y="4060870"/>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0" name="图片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985189" y="9188650"/>
            <a:ext cx="1031340" cy="1031340"/>
          </a:xfrm>
          <a:prstGeom prst="rect">
            <a:avLst/>
          </a:prstGeom>
        </p:spPr>
      </p:pic>
      <p:pic>
        <p:nvPicPr>
          <p:cNvPr id="6" name="图片 5"/>
          <p:cNvPicPr>
            <a:picLocks noChangeAspect="1"/>
          </p:cNvPicPr>
          <p:nvPr/>
        </p:nvPicPr>
        <p:blipFill>
          <a:blip r:embed="rId5"/>
          <a:stretch>
            <a:fillRect/>
          </a:stretch>
        </p:blipFill>
        <p:spPr>
          <a:xfrm>
            <a:off x="12936422" y="6158430"/>
            <a:ext cx="1128875" cy="1099168"/>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78598" y="1905134"/>
            <a:ext cx="11433605" cy="8575204"/>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33643" y="393710"/>
            <a:ext cx="2480310" cy="1246495"/>
          </a:xfrm>
          <a:prstGeom prst="rect">
            <a:avLst/>
          </a:prstGeom>
          <a:noFill/>
        </p:spPr>
        <p:txBody>
          <a:bodyPr wrap="square" rtlCol="0">
            <a:spAutoFit/>
          </a:bodyPr>
          <a:lstStyle/>
          <a:p>
            <a:pPr>
              <a:lnSpc>
                <a:spcPct val="200000"/>
              </a:lnSpc>
            </a:pPr>
            <a:r>
              <a:rPr lang="zh-CN" altLang="en-US" sz="2000" dirty="0">
                <a:latin typeface="华文行楷" panose="02010800040101010101" pitchFamily="2" charset="-122"/>
                <a:ea typeface="华文行楷" panose="02010800040101010101" pitchFamily="2" charset="-122"/>
              </a:rPr>
              <a:t>住院</a:t>
            </a:r>
            <a:r>
              <a:rPr lang="zh-CN" altLang="en-US" sz="2000" dirty="0" smtClean="0">
                <a:latin typeface="华文行楷" panose="02010800040101010101" pitchFamily="2" charset="-122"/>
                <a:ea typeface="华文行楷" panose="02010800040101010101" pitchFamily="2" charset="-122"/>
              </a:rPr>
              <a:t>楼产科家属</a:t>
            </a:r>
            <a:endParaRPr lang="en-US" altLang="zh-CN" sz="2000" dirty="0" smtClean="0">
              <a:latin typeface="华文行楷" panose="02010800040101010101" pitchFamily="2" charset="-122"/>
              <a:ea typeface="华文行楷" panose="02010800040101010101" pitchFamily="2" charset="-122"/>
            </a:endParaRPr>
          </a:p>
          <a:p>
            <a:pPr>
              <a:lnSpc>
                <a:spcPct val="200000"/>
              </a:lnSpc>
            </a:pPr>
            <a:r>
              <a:rPr lang="zh-CN" altLang="en-US" sz="2000" dirty="0" smtClean="0">
                <a:latin typeface="华文行楷" panose="02010800040101010101" pitchFamily="2" charset="-122"/>
                <a:ea typeface="华文行楷" panose="02010800040101010101" pitchFamily="2" charset="-122"/>
              </a:rPr>
              <a:t>等候</a:t>
            </a:r>
            <a:endParaRPr lang="en-US" altLang="zh-CN" sz="2000" dirty="0" smtClean="0">
              <a:latin typeface="华文行楷" panose="02010800040101010101" pitchFamily="2" charset="-122"/>
              <a:ea typeface="华文行楷" panose="02010800040101010101" pitchFamily="2" charset="-122"/>
            </a:endParaRPr>
          </a:p>
        </p:txBody>
      </p:sp>
      <p:sp>
        <p:nvSpPr>
          <p:cNvPr id="14" name="矩形 13"/>
          <p:cNvSpPr>
            <a:spLocks noChangeArrowheads="1"/>
          </p:cNvSpPr>
          <p:nvPr/>
        </p:nvSpPr>
        <p:spPr bwMode="auto">
          <a:xfrm>
            <a:off x="12672242" y="5724996"/>
            <a:ext cx="2447107"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面材质：米白色墙胶</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6" name="矩形 15"/>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顶面材质：冲孔铝板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8" name="图片 17"/>
          <p:cNvPicPr>
            <a:picLocks noChangeAspect="1"/>
          </p:cNvPicPr>
          <p:nvPr/>
        </p:nvPicPr>
        <p:blipFill rotWithShape="1">
          <a:blip r:embed="rId2" cstate="print">
            <a:extLst>
              <a:ext uri="{28A0092B-C50C-407E-A947-70E740481C1C}">
                <a14:useLocalDpi xmlns:a14="http://schemas.microsoft.com/office/drawing/2010/main" val="0"/>
              </a:ext>
            </a:extLst>
          </a:blip>
          <a:srcRect l="22159" t="22311" r="37915" b="35160"/>
          <a:stretch>
            <a:fillRect/>
          </a:stretch>
        </p:blipFill>
        <p:spPr>
          <a:xfrm>
            <a:off x="13162111" y="9234338"/>
            <a:ext cx="1013993" cy="1080120"/>
          </a:xfrm>
          <a:prstGeom prst="rect">
            <a:avLst/>
          </a:prstGeom>
        </p:spPr>
      </p:pic>
      <p:pic>
        <p:nvPicPr>
          <p:cNvPr id="19" name="图片 18"/>
          <p:cNvPicPr>
            <a:picLocks noChangeAspect="1"/>
          </p:cNvPicPr>
          <p:nvPr/>
        </p:nvPicPr>
        <p:blipFill rotWithShape="1">
          <a:blip r:embed="rId3" cstate="print">
            <a:extLst>
              <a:ext uri="{28A0092B-C50C-407E-A947-70E740481C1C}">
                <a14:useLocalDpi xmlns:a14="http://schemas.microsoft.com/office/drawing/2010/main" val="0"/>
              </a:ext>
            </a:extLst>
          </a:blip>
          <a:srcRect t="15282" r="91315" b="74082"/>
          <a:stretch>
            <a:fillRect/>
          </a:stretch>
        </p:blipFill>
        <p:spPr>
          <a:xfrm>
            <a:off x="13139360" y="6151537"/>
            <a:ext cx="1045051" cy="1066577"/>
          </a:xfrm>
          <a:prstGeom prst="rect">
            <a:avLst/>
          </a:prstGeom>
        </p:spPr>
      </p:pic>
      <p:sp>
        <p:nvSpPr>
          <p:cNvPr id="21" name="矩形 20"/>
          <p:cNvSpPr>
            <a:spLocks noChangeArrowheads="1"/>
          </p:cNvSpPr>
          <p:nvPr/>
        </p:nvSpPr>
        <p:spPr bwMode="auto">
          <a:xfrm>
            <a:off x="12672243" y="7263511"/>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材质：米黄地胶</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17" name="图片 16"/>
          <p:cNvPicPr>
            <a:picLocks noChangeAspect="1"/>
          </p:cNvPicPr>
          <p:nvPr/>
        </p:nvPicPr>
        <p:blipFill>
          <a:blip r:embed="rId4"/>
          <a:stretch>
            <a:fillRect/>
          </a:stretch>
        </p:blipFill>
        <p:spPr>
          <a:xfrm>
            <a:off x="13043498" y="7657798"/>
            <a:ext cx="1128875" cy="1140513"/>
          </a:xfrm>
          <a:prstGeom prst="rect">
            <a:avLst/>
          </a:prstGeom>
        </p:spPr>
      </p:pic>
      <p:pic>
        <p:nvPicPr>
          <p:cNvPr id="20" name="图片 19"/>
          <p:cNvPicPr>
            <a:picLocks noChangeAspect="1"/>
          </p:cNvPicPr>
          <p:nvPr/>
        </p:nvPicPr>
        <p:blipFill>
          <a:blip r:embed="rId5"/>
          <a:stretch>
            <a:fillRect/>
          </a:stretch>
        </p:blipFill>
        <p:spPr>
          <a:xfrm>
            <a:off x="12600235" y="1912594"/>
            <a:ext cx="2381250" cy="2828925"/>
          </a:xfrm>
          <a:prstGeom prst="rect">
            <a:avLst/>
          </a:prstGeom>
        </p:spPr>
      </p:pic>
      <p:sp>
        <p:nvSpPr>
          <p:cNvPr id="22" name="等腰三角形 21"/>
          <p:cNvSpPr/>
          <p:nvPr/>
        </p:nvSpPr>
        <p:spPr>
          <a:xfrm rot="17179458">
            <a:off x="13646748" y="2218663"/>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18380" y="1912592"/>
            <a:ext cx="11421945" cy="8566459"/>
          </a:xfrm>
          <a:prstGeom prst="rect">
            <a:avLst/>
          </a:prstGeom>
        </p:spPr>
      </p:pic>
      <p:pic>
        <p:nvPicPr>
          <p:cNvPr id="4" name="图片 3"/>
          <p:cNvPicPr>
            <a:picLocks noChangeAspect="1"/>
          </p:cNvPicPr>
          <p:nvPr/>
        </p:nvPicPr>
        <p:blipFill>
          <a:blip r:embed="rId2"/>
          <a:stretch>
            <a:fillRect/>
          </a:stretch>
        </p:blipFill>
        <p:spPr>
          <a:xfrm>
            <a:off x="12600235" y="1912594"/>
            <a:ext cx="2381250" cy="2828925"/>
          </a:xfrm>
          <a:prstGeom prst="rect">
            <a:avLst/>
          </a:prstGeom>
        </p:spPr>
      </p:pic>
      <p:sp>
        <p:nvSpPr>
          <p:cNvPr id="2" name="文本框 1"/>
          <p:cNvSpPr txBox="1"/>
          <p:nvPr/>
        </p:nvSpPr>
        <p:spPr>
          <a:xfrm>
            <a:off x="618565" y="779929"/>
            <a:ext cx="1261884"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效果图</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26" name="文本框 25"/>
          <p:cNvSpPr txBox="1"/>
          <p:nvPr/>
        </p:nvSpPr>
        <p:spPr>
          <a:xfrm>
            <a:off x="618565" y="404626"/>
            <a:ext cx="1364476" cy="523220"/>
          </a:xfrm>
          <a:prstGeom prst="rect">
            <a:avLst/>
          </a:prstGeom>
          <a:noFill/>
        </p:spPr>
        <p:txBody>
          <a:bodyPr wrap="none" rtlCol="0">
            <a:spAutoFit/>
          </a:bodyPr>
          <a:lstStyle/>
          <a:p>
            <a:r>
              <a:rPr lang="en-US" altLang="zh-CN" sz="2800" dirty="0">
                <a:solidFill>
                  <a:schemeClr val="tx1">
                    <a:lumMod val="75000"/>
                    <a:lumOff val="25000"/>
                  </a:schemeClr>
                </a:solidFill>
                <a:latin typeface="华文行楷" panose="02010800040101010101" pitchFamily="2" charset="-122"/>
                <a:ea typeface="华文行楷" panose="02010800040101010101" pitchFamily="2" charset="-122"/>
              </a:rPr>
              <a:t>Rendering</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2" name="文本框 11"/>
          <p:cNvSpPr txBox="1"/>
          <p:nvPr/>
        </p:nvSpPr>
        <p:spPr>
          <a:xfrm>
            <a:off x="12533643" y="393710"/>
            <a:ext cx="2480310" cy="1246495"/>
          </a:xfrm>
          <a:prstGeom prst="rect">
            <a:avLst/>
          </a:prstGeom>
          <a:noFill/>
        </p:spPr>
        <p:txBody>
          <a:bodyPr wrap="square" rtlCol="0">
            <a:spAutoFit/>
          </a:bodyPr>
          <a:lstStyle/>
          <a:p>
            <a:pPr>
              <a:lnSpc>
                <a:spcPct val="200000"/>
              </a:lnSpc>
            </a:pPr>
            <a:r>
              <a:rPr lang="zh-CN" altLang="en-US" sz="2000" dirty="0">
                <a:latin typeface="华文行楷" panose="02010800040101010101" pitchFamily="2" charset="-122"/>
                <a:ea typeface="华文行楷" panose="02010800040101010101" pitchFamily="2" charset="-122"/>
              </a:rPr>
              <a:t>住院</a:t>
            </a:r>
            <a:r>
              <a:rPr lang="zh-CN" altLang="en-US" sz="2000" dirty="0" smtClean="0">
                <a:latin typeface="华文行楷" panose="02010800040101010101" pitchFamily="2" charset="-122"/>
                <a:ea typeface="华文行楷" panose="02010800040101010101" pitchFamily="2" charset="-122"/>
              </a:rPr>
              <a:t>楼产科护士站</a:t>
            </a:r>
            <a:endParaRPr lang="en-US" altLang="zh-CN" sz="2000" dirty="0" smtClean="0">
              <a:latin typeface="华文行楷" panose="02010800040101010101" pitchFamily="2" charset="-122"/>
              <a:ea typeface="华文行楷" panose="02010800040101010101" pitchFamily="2" charset="-122"/>
            </a:endParaRPr>
          </a:p>
          <a:p>
            <a:pPr>
              <a:lnSpc>
                <a:spcPct val="200000"/>
              </a:lnSpc>
            </a:pPr>
            <a:r>
              <a:rPr lang="zh-CN" altLang="en-US" sz="2000" dirty="0" smtClean="0">
                <a:latin typeface="华文行楷" panose="02010800040101010101" pitchFamily="2" charset="-122"/>
                <a:ea typeface="华文行楷" panose="02010800040101010101" pitchFamily="2" charset="-122"/>
              </a:rPr>
              <a:t>走道</a:t>
            </a:r>
            <a:endParaRPr lang="en-US" altLang="zh-CN" sz="2000" dirty="0" smtClean="0">
              <a:latin typeface="华文行楷" panose="02010800040101010101" pitchFamily="2" charset="-122"/>
              <a:ea typeface="华文行楷" panose="02010800040101010101" pitchFamily="2" charset="-122"/>
            </a:endParaRPr>
          </a:p>
        </p:txBody>
      </p:sp>
      <p:sp>
        <p:nvSpPr>
          <p:cNvPr id="14" name="矩形 13"/>
          <p:cNvSpPr>
            <a:spLocks noChangeArrowheads="1"/>
          </p:cNvSpPr>
          <p:nvPr/>
        </p:nvSpPr>
        <p:spPr bwMode="auto">
          <a:xfrm>
            <a:off x="12672243" y="5724996"/>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墙</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面材质：</a:t>
            </a:r>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米</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白墙胶</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sp>
        <p:nvSpPr>
          <p:cNvPr id="16" name="矩形 15"/>
          <p:cNvSpPr>
            <a:spLocks noChangeArrowheads="1"/>
          </p:cNvSpPr>
          <p:nvPr/>
        </p:nvSpPr>
        <p:spPr bwMode="auto">
          <a:xfrm>
            <a:off x="12672243" y="8810139"/>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顶面材质：冲孔铝板</a:t>
            </a:r>
            <a:endParaRPr lang="en-US" altLang="zh-CN"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8" name="图片 17"/>
          <p:cNvPicPr>
            <a:picLocks noChangeAspect="1"/>
          </p:cNvPicPr>
          <p:nvPr/>
        </p:nvPicPr>
        <p:blipFill rotWithShape="1">
          <a:blip r:embed="rId3" cstate="print">
            <a:extLst>
              <a:ext uri="{28A0092B-C50C-407E-A947-70E740481C1C}">
                <a14:useLocalDpi xmlns:a14="http://schemas.microsoft.com/office/drawing/2010/main" val="0"/>
              </a:ext>
            </a:extLst>
          </a:blip>
          <a:srcRect l="22159" t="22311" r="37915" b="35160"/>
          <a:stretch>
            <a:fillRect/>
          </a:stretch>
        </p:blipFill>
        <p:spPr>
          <a:xfrm>
            <a:off x="13127043" y="9234338"/>
            <a:ext cx="1013993" cy="1080120"/>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t="15282" r="91315" b="74082"/>
          <a:stretch>
            <a:fillRect/>
          </a:stretch>
        </p:blipFill>
        <p:spPr>
          <a:xfrm>
            <a:off x="13104292" y="6151537"/>
            <a:ext cx="1045051" cy="1066577"/>
          </a:xfrm>
          <a:prstGeom prst="rect">
            <a:avLst/>
          </a:prstGeom>
        </p:spPr>
      </p:pic>
      <p:sp>
        <p:nvSpPr>
          <p:cNvPr id="22" name="矩形 21"/>
          <p:cNvSpPr>
            <a:spLocks noChangeArrowheads="1"/>
          </p:cNvSpPr>
          <p:nvPr/>
        </p:nvSpPr>
        <p:spPr bwMode="auto">
          <a:xfrm>
            <a:off x="12672243" y="7263511"/>
            <a:ext cx="2341710" cy="366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r>
              <a:rPr lang="zh-CN" altLang="en-US" sz="1400" b="1" dirty="0">
                <a:solidFill>
                  <a:srgbClr val="7F7F7F"/>
                </a:solidFill>
                <a:latin typeface="微软雅黑" panose="020B0503020204020204" pitchFamily="34" charset="-122"/>
                <a:ea typeface="微软雅黑" panose="020B0503020204020204" pitchFamily="34" charset="-122"/>
                <a:sym typeface="Arial" panose="020B0604020202020204" pitchFamily="34" charset="0"/>
              </a:rPr>
              <a:t>地面</a:t>
            </a:r>
            <a:r>
              <a:rPr lang="zh-CN" altLang="en-US" sz="1400" b="1" dirty="0" smtClean="0">
                <a:solidFill>
                  <a:srgbClr val="7F7F7F"/>
                </a:solidFill>
                <a:latin typeface="微软雅黑" panose="020B0503020204020204" pitchFamily="34" charset="-122"/>
                <a:ea typeface="微软雅黑" panose="020B0503020204020204" pitchFamily="34" charset="-122"/>
                <a:sym typeface="Arial" panose="020B0604020202020204" pitchFamily="34" charset="0"/>
              </a:rPr>
              <a:t>材质：米黄地胶</a:t>
            </a:r>
            <a:endParaRPr lang="zh-CN" altLang="en-US" sz="1400" b="1" dirty="0">
              <a:solidFill>
                <a:srgbClr val="000000"/>
              </a:solidFill>
              <a:latin typeface="微软雅黑" panose="020B0503020204020204" pitchFamily="34" charset="-122"/>
              <a:ea typeface="微软雅黑" panose="020B0503020204020204" pitchFamily="34" charset="-122"/>
              <a:sym typeface="幼圆" panose="02010509060101010101" pitchFamily="49" charset="-122"/>
            </a:endParaRPr>
          </a:p>
        </p:txBody>
      </p:sp>
      <p:pic>
        <p:nvPicPr>
          <p:cNvPr id="13" name="图片 12"/>
          <p:cNvPicPr>
            <a:picLocks noChangeAspect="1"/>
          </p:cNvPicPr>
          <p:nvPr/>
        </p:nvPicPr>
        <p:blipFill>
          <a:blip r:embed="rId5"/>
          <a:stretch>
            <a:fillRect/>
          </a:stretch>
        </p:blipFill>
        <p:spPr>
          <a:xfrm>
            <a:off x="13127544" y="7657798"/>
            <a:ext cx="1128875" cy="1140513"/>
          </a:xfrm>
          <a:prstGeom prst="rect">
            <a:avLst/>
          </a:prstGeom>
        </p:spPr>
      </p:pic>
      <p:sp>
        <p:nvSpPr>
          <p:cNvPr id="17" name="等腰三角形 16"/>
          <p:cNvSpPr/>
          <p:nvPr/>
        </p:nvSpPr>
        <p:spPr>
          <a:xfrm rot="6111083">
            <a:off x="13735341" y="3920814"/>
            <a:ext cx="776116" cy="637524"/>
          </a:xfrm>
          <a:prstGeom prst="triangle">
            <a:avLst/>
          </a:prstGeom>
          <a:gradFill flip="none" rotWithShape="1">
            <a:gsLst>
              <a:gs pos="0">
                <a:srgbClr val="FF0000"/>
              </a:gs>
              <a:gs pos="50000">
                <a:srgbClr val="FABEBE"/>
              </a:gs>
              <a:gs pos="100000">
                <a:schemeClr val="bg1">
                  <a:shade val="100000"/>
                  <a:satMod val="115000"/>
                  <a:alpha val="2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cstate="print">
            <a:extLst>
              <a:ext uri="{BEBA8EAE-BF5A-486C-A8C5-ECC9F3942E4B}">
                <a14:imgProps xmlns:a14="http://schemas.microsoft.com/office/drawing/2010/main">
                  <a14:imgLayer r:embed="rId2">
                    <a14:imgEffect>
                      <a14:brightnessContrast contrast="5000"/>
                    </a14:imgEffect>
                    <a14:imgEffect>
                      <a14:sharpenSoften amount="-50000"/>
                    </a14:imgEffect>
                  </a14:imgLayer>
                </a14:imgProps>
              </a:ext>
            </a:extLst>
          </a:blip>
          <a:srcRect/>
          <a:stretch>
            <a:fillRect/>
          </a:stretch>
        </p:blipFill>
        <p:spPr bwMode="auto">
          <a:xfrm>
            <a:off x="0" y="-1"/>
            <a:ext cx="15119350" cy="11300275"/>
          </a:xfrm>
          <a:prstGeom prst="rect">
            <a:avLst/>
          </a:prstGeom>
          <a:noFill/>
          <a:ln w="9525">
            <a:noFill/>
            <a:miter lim="800000"/>
            <a:headEnd/>
            <a:tailEnd/>
          </a:ln>
          <a:effectLst/>
        </p:spPr>
      </p:pic>
      <p:sp>
        <p:nvSpPr>
          <p:cNvPr id="34" name="TextBox 3"/>
          <p:cNvSpPr>
            <a:spLocks noChangeArrowheads="1"/>
          </p:cNvSpPr>
          <p:nvPr/>
        </p:nvSpPr>
        <p:spPr bwMode="auto">
          <a:xfrm>
            <a:off x="6047507" y="4769842"/>
            <a:ext cx="4644384" cy="857588"/>
          </a:xfrm>
          <a:prstGeom prst="rect">
            <a:avLst/>
          </a:prstGeom>
          <a:noFill/>
          <a:ln>
            <a:noFill/>
          </a:ln>
          <a:effectLst>
            <a:reflection blurRad="6350" stA="50000" endA="300" endPos="55000" dir="5400000" sy="-100000" algn="bl" rotWithShape="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49779" tIns="74889" rIns="149779" bIns="74889">
            <a:spAutoFit/>
          </a:bodyPr>
          <a:lstStyle>
            <a:defPPr>
              <a:defRPr lang="zh-CN"/>
            </a:defPPr>
            <a:lvl1pPr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1pPr>
            <a:lvl2pPr marL="987425" indent="-7493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2pPr>
            <a:lvl3pPr marL="1978025" indent="-149860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3pPr>
            <a:lvl4pPr marL="2968625" indent="-2256155"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4pPr>
            <a:lvl5pPr marL="3961130" indent="-3008630" algn="l" rtl="0" eaLnBrk="0" fontAlgn="base" hangingPunct="0">
              <a:spcBef>
                <a:spcPct val="0"/>
              </a:spcBef>
              <a:spcAft>
                <a:spcPct val="0"/>
              </a:spcAft>
              <a:buFont typeface="Arial" panose="020B0604020202020204" pitchFamily="34" charset="0"/>
              <a:defRPr sz="26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2600" kern="1200">
                <a:solidFill>
                  <a:schemeClr val="tx1"/>
                </a:solidFill>
                <a:latin typeface="Arial" panose="020B0604020202020204" pitchFamily="34" charset="0"/>
                <a:ea typeface="宋体" panose="02010600030101010101" pitchFamily="2" charset="-122"/>
                <a:cs typeface="+mn-cs"/>
              </a:defRPr>
            </a:lvl9pPr>
          </a:lstStyle>
          <a:p>
            <a:pPr latinLnBrk="1">
              <a:lnSpc>
                <a:spcPct val="85000"/>
              </a:lnSpc>
            </a:pPr>
            <a:r>
              <a:rPr lang="en-US" altLang="zh-CN" sz="5400" b="1" dirty="0" smtClean="0">
                <a:solidFill>
                  <a:srgbClr val="000000"/>
                </a:solidFill>
                <a:latin typeface="方正舒体" panose="02010601030101010101" pitchFamily="2" charset="-122"/>
                <a:ea typeface="方正舒体" panose="02010601030101010101" pitchFamily="2" charset="-122"/>
                <a:sym typeface="Swis721 BlkEx BT" panose="020B0907040502030204" pitchFamily="34" charset="0"/>
              </a:rPr>
              <a:t>THANKS</a:t>
            </a:r>
            <a:endParaRPr lang="zh-CN" altLang="en-US" sz="5400" b="1" dirty="0">
              <a:solidFill>
                <a:srgbClr val="000000"/>
              </a:solidFill>
              <a:latin typeface="方正舒体" panose="02010601030101010101" pitchFamily="2" charset="-122"/>
              <a:ea typeface="方正舒体" panose="02010601030101010101" pitchFamily="2" charset="-122"/>
              <a:sym typeface="Swis721 BlkEx BT" panose="020B0907040502030204"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079955" y="7506146"/>
            <a:ext cx="3888432" cy="2916324"/>
          </a:xfrm>
          <a:prstGeom prst="rect">
            <a:avLst/>
          </a:prstGeom>
        </p:spPr>
      </p:pic>
      <p:pic>
        <p:nvPicPr>
          <p:cNvPr id="12" name="图片 11"/>
          <p:cNvPicPr>
            <a:picLocks noChangeAspect="1"/>
          </p:cNvPicPr>
          <p:nvPr/>
        </p:nvPicPr>
        <p:blipFill rotWithShape="1">
          <a:blip r:embed="rId2" cstate="print">
            <a:extLst>
              <a:ext uri="{28A0092B-C50C-407E-A947-70E740481C1C}">
                <a14:useLocalDpi xmlns:a14="http://schemas.microsoft.com/office/drawing/2010/main" val="0"/>
              </a:ext>
            </a:extLst>
          </a:blip>
          <a:srcRect l="30636" t="51565" r="31435" b="11545"/>
          <a:stretch>
            <a:fillRect/>
          </a:stretch>
        </p:blipFill>
        <p:spPr>
          <a:xfrm>
            <a:off x="10079955" y="4573106"/>
            <a:ext cx="3888432" cy="2836532"/>
          </a:xfrm>
          <a:prstGeom prst="rect">
            <a:avLst/>
          </a:prstGeom>
        </p:spPr>
      </p:pic>
      <p:pic>
        <p:nvPicPr>
          <p:cNvPr id="11" name="图片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9956" y="1555824"/>
            <a:ext cx="3888432" cy="2916324"/>
          </a:xfrm>
          <a:prstGeom prst="rect">
            <a:avLst/>
          </a:prstGeom>
        </p:spPr>
      </p:pic>
      <p:sp>
        <p:nvSpPr>
          <p:cNvPr id="2" name="文本框 1"/>
          <p:cNvSpPr txBox="1"/>
          <p:nvPr/>
        </p:nvSpPr>
        <p:spPr>
          <a:xfrm>
            <a:off x="618565" y="818029"/>
            <a:ext cx="1980029" cy="523220"/>
          </a:xfrm>
          <a:prstGeom prst="rect">
            <a:avLst/>
          </a:prstGeom>
          <a:noFill/>
        </p:spPr>
        <p:txBody>
          <a:bodyPr wrap="none" rtlCol="0">
            <a:spAutoFit/>
          </a:bodyPr>
          <a:lstStyle/>
          <a:p>
            <a:r>
              <a:rPr lang="zh-CN" altLang="en-US" sz="2800" dirty="0" smtClean="0">
                <a:solidFill>
                  <a:schemeClr val="tx1">
                    <a:lumMod val="75000"/>
                    <a:lumOff val="25000"/>
                  </a:schemeClr>
                </a:solidFill>
                <a:latin typeface="华文行楷" panose="02010800040101010101" pitchFamily="2" charset="-122"/>
                <a:ea typeface="华文行楷" panose="02010800040101010101" pitchFamily="2" charset="-122"/>
              </a:rPr>
              <a:t>文化、理念</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6" name="文本框 5"/>
          <p:cNvSpPr txBox="1"/>
          <p:nvPr/>
        </p:nvSpPr>
        <p:spPr>
          <a:xfrm>
            <a:off x="335817" y="2194684"/>
            <a:ext cx="13760659" cy="630942"/>
          </a:xfrm>
          <a:prstGeom prst="rect">
            <a:avLst/>
          </a:prstGeom>
          <a:noFill/>
        </p:spPr>
        <p:txBody>
          <a:bodyPr wrap="square" rtlCol="0">
            <a:spAutoFit/>
          </a:bodyPr>
          <a:lstStyle/>
          <a:p>
            <a:pPr>
              <a:lnSpc>
                <a:spcPct val="200000"/>
              </a:lnSpc>
            </a:pPr>
            <a:r>
              <a:rPr lang="zh-CN" altLang="en-US" sz="2000" dirty="0" smtClean="0">
                <a:solidFill>
                  <a:srgbClr val="FF0000"/>
                </a:solidFill>
                <a:latin typeface="华文行楷" panose="02010800040101010101" pitchFamily="2" charset="-122"/>
                <a:ea typeface="华文行楷" panose="02010800040101010101" pitchFamily="2" charset="-122"/>
              </a:rPr>
              <a:t>“竹简”</a:t>
            </a:r>
            <a:r>
              <a:rPr lang="zh-CN" altLang="en-US" sz="2000" dirty="0" smtClean="0">
                <a:latin typeface="华文行楷" panose="02010800040101010101" pitchFamily="2" charset="-122"/>
                <a:ea typeface="华文行楷" panose="02010800040101010101" pitchFamily="2" charset="-122"/>
              </a:rPr>
              <a:t>在室内墙面运用这种分割形式传达出竹简的意向</a:t>
            </a:r>
            <a:endParaRPr lang="zh-CN" altLang="en-US" sz="2000" dirty="0">
              <a:latin typeface="华文行楷" panose="02010800040101010101" pitchFamily="2" charset="-122"/>
              <a:ea typeface="华文行楷" panose="02010800040101010101" pitchFamily="2" charset="-122"/>
            </a:endParaRPr>
          </a:p>
        </p:txBody>
      </p:sp>
      <p:sp>
        <p:nvSpPr>
          <p:cNvPr id="18" name="文本框 17"/>
          <p:cNvSpPr txBox="1"/>
          <p:nvPr/>
        </p:nvSpPr>
        <p:spPr>
          <a:xfrm>
            <a:off x="1049081" y="1529482"/>
            <a:ext cx="1210588" cy="400110"/>
          </a:xfrm>
          <a:prstGeom prst="rect">
            <a:avLst/>
          </a:prstGeom>
          <a:noFill/>
        </p:spPr>
        <p:txBody>
          <a:bodyPr wrap="none" rtlCol="0">
            <a:spAutoFit/>
          </a:bodyPr>
          <a:lstStyle/>
          <a:p>
            <a:r>
              <a:rPr lang="zh-CN" altLang="en-US" sz="2000" dirty="0" smtClean="0">
                <a:solidFill>
                  <a:schemeClr val="tx1">
                    <a:lumMod val="75000"/>
                    <a:lumOff val="25000"/>
                  </a:schemeClr>
                </a:solidFill>
                <a:latin typeface="华文行楷" panose="02010800040101010101" pitchFamily="2" charset="-122"/>
                <a:ea typeface="华文行楷" panose="02010800040101010101" pitchFamily="2" charset="-122"/>
              </a:rPr>
              <a:t>建筑语言</a:t>
            </a:r>
            <a:endParaRPr lang="zh-CN" altLang="en-US" sz="2000" dirty="0">
              <a:solidFill>
                <a:schemeClr val="tx1">
                  <a:lumMod val="75000"/>
                  <a:lumOff val="25000"/>
                </a:schemeClr>
              </a:solidFill>
              <a:latin typeface="华文行楷" panose="02010800040101010101" pitchFamily="2" charset="-122"/>
              <a:ea typeface="华文行楷" panose="02010800040101010101" pitchFamily="2" charset="-122"/>
            </a:endParaRPr>
          </a:p>
        </p:txBody>
      </p:sp>
      <p:pic>
        <p:nvPicPr>
          <p:cNvPr id="20" name="图片 19"/>
          <p:cNvPicPr>
            <a:picLocks noChangeAspect="1"/>
          </p:cNvPicPr>
          <p:nvPr/>
        </p:nvPicPr>
        <p:blipFill rotWithShape="1">
          <a:blip r:embed="rId4" cstate="print">
            <a:extLst>
              <a:ext uri="{28A0092B-C50C-407E-A947-70E740481C1C}">
                <a14:useLocalDpi xmlns:a14="http://schemas.microsoft.com/office/drawing/2010/main" val="0"/>
              </a:ext>
            </a:extLst>
          </a:blip>
          <a:srcRect l="3810" t="42434" r="44753" b="32239"/>
          <a:stretch>
            <a:fillRect/>
          </a:stretch>
        </p:blipFill>
        <p:spPr>
          <a:xfrm>
            <a:off x="592601" y="6238563"/>
            <a:ext cx="7776864" cy="2707743"/>
          </a:xfrm>
          <a:prstGeom prst="rect">
            <a:avLst/>
          </a:prstGeom>
        </p:spPr>
      </p:pic>
      <p:pic>
        <p:nvPicPr>
          <p:cNvPr id="21" name="图片 20"/>
          <p:cNvPicPr>
            <a:picLocks noChangeAspect="1"/>
          </p:cNvPicPr>
          <p:nvPr/>
        </p:nvPicPr>
        <p:blipFill rotWithShape="1">
          <a:blip r:embed="rId4" cstate="print">
            <a:extLst>
              <a:ext uri="{28A0092B-C50C-407E-A947-70E740481C1C}">
                <a14:useLocalDpi xmlns:a14="http://schemas.microsoft.com/office/drawing/2010/main" val="0"/>
              </a:ext>
            </a:extLst>
          </a:blip>
          <a:srcRect l="3810" t="12801" r="46182" b="64972"/>
          <a:stretch>
            <a:fillRect/>
          </a:stretch>
        </p:blipFill>
        <p:spPr>
          <a:xfrm>
            <a:off x="511598" y="2825626"/>
            <a:ext cx="7560840" cy="2376264"/>
          </a:xfrm>
          <a:prstGeom prst="rect">
            <a:avLst/>
          </a:prstGeom>
        </p:spPr>
      </p:pic>
      <p:sp>
        <p:nvSpPr>
          <p:cNvPr id="23" name="文本框 22"/>
          <p:cNvSpPr txBox="1"/>
          <p:nvPr/>
        </p:nvSpPr>
        <p:spPr>
          <a:xfrm>
            <a:off x="335817" y="5623258"/>
            <a:ext cx="13760659" cy="630942"/>
          </a:xfrm>
          <a:prstGeom prst="rect">
            <a:avLst/>
          </a:prstGeom>
          <a:noFill/>
        </p:spPr>
        <p:txBody>
          <a:bodyPr wrap="square" rtlCol="0">
            <a:spAutoFit/>
          </a:bodyPr>
          <a:lstStyle/>
          <a:p>
            <a:pPr>
              <a:lnSpc>
                <a:spcPct val="200000"/>
              </a:lnSpc>
            </a:pPr>
            <a:r>
              <a:rPr lang="zh-CN" altLang="en-US" sz="2000" dirty="0" smtClean="0">
                <a:latin typeface="华文行楷" panose="02010800040101010101" pitchFamily="2" charset="-122"/>
                <a:ea typeface="华文行楷" panose="02010800040101010101" pitchFamily="2" charset="-122"/>
              </a:rPr>
              <a:t>中式园林</a:t>
            </a:r>
            <a:r>
              <a:rPr lang="zh-CN" altLang="en-US" sz="2000" dirty="0" smtClean="0">
                <a:solidFill>
                  <a:srgbClr val="FF0000"/>
                </a:solidFill>
                <a:latin typeface="华文行楷" panose="02010800040101010101" pitchFamily="2" charset="-122"/>
                <a:ea typeface="华文行楷" panose="02010800040101010101" pitchFamily="2" charset="-122"/>
              </a:rPr>
              <a:t>“园洞透镜”</a:t>
            </a:r>
            <a:r>
              <a:rPr lang="zh-CN" altLang="en-US" sz="2000" dirty="0" smtClean="0">
                <a:latin typeface="华文行楷" panose="02010800040101010101" pitchFamily="2" charset="-122"/>
                <a:ea typeface="华文行楷" panose="02010800040101010101" pitchFamily="2" charset="-122"/>
              </a:rPr>
              <a:t>利用这种中国古典园林洞的构成形成具有中式韵味的空间</a:t>
            </a:r>
            <a:endParaRPr lang="zh-CN" altLang="en-US" sz="2000" dirty="0">
              <a:latin typeface="华文行楷" panose="02010800040101010101" pitchFamily="2" charset="-122"/>
              <a:ea typeface="华文行楷" panose="02010800040101010101" pitchFamily="2"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8565" y="779929"/>
            <a:ext cx="1627369" cy="523220"/>
          </a:xfrm>
          <a:prstGeom prst="rect">
            <a:avLst/>
          </a:prstGeom>
          <a:noFill/>
        </p:spPr>
        <p:txBody>
          <a:bodyPr wrap="none" rtlCol="0">
            <a:spAutoFit/>
          </a:bodyPr>
          <a:lstStyle/>
          <a:p>
            <a:r>
              <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rPr>
              <a:t>设计原则</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8" name="椭圆 17"/>
          <p:cNvSpPr/>
          <p:nvPr/>
        </p:nvSpPr>
        <p:spPr>
          <a:xfrm>
            <a:off x="6284684" y="2148223"/>
            <a:ext cx="1596572" cy="1596572"/>
          </a:xfrm>
          <a:prstGeom prst="ellips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smtClean="0">
                <a:latin typeface="黑体" panose="02010609060101010101" pitchFamily="49" charset="-122"/>
                <a:ea typeface="黑体" panose="02010609060101010101" pitchFamily="49" charset="-122"/>
              </a:rPr>
              <a:t>Security</a:t>
            </a:r>
            <a:endParaRPr lang="en-US" altLang="zh-CN" sz="1600" b="1" dirty="0" smtClean="0">
              <a:latin typeface="黑体" panose="02010609060101010101" pitchFamily="49" charset="-122"/>
              <a:ea typeface="黑体" panose="02010609060101010101" pitchFamily="49" charset="-122"/>
            </a:endParaRPr>
          </a:p>
          <a:p>
            <a:pPr algn="ctr"/>
            <a:r>
              <a:rPr lang="zh-CN" altLang="en-US" sz="1600" b="1" dirty="0" smtClean="0">
                <a:latin typeface="黑体" panose="02010609060101010101" pitchFamily="49" charset="-122"/>
                <a:ea typeface="黑体" panose="02010609060101010101" pitchFamily="49" charset="-122"/>
              </a:rPr>
              <a:t>安全</a:t>
            </a:r>
            <a:endParaRPr lang="zh-CN" altLang="en-US" sz="1600" b="1" dirty="0">
              <a:latin typeface="黑体" panose="02010609060101010101" pitchFamily="49" charset="-122"/>
              <a:ea typeface="黑体" panose="02010609060101010101" pitchFamily="49" charset="-122"/>
            </a:endParaRPr>
          </a:p>
        </p:txBody>
      </p:sp>
      <p:sp>
        <p:nvSpPr>
          <p:cNvPr id="19" name="椭圆 18"/>
          <p:cNvSpPr/>
          <p:nvPr/>
        </p:nvSpPr>
        <p:spPr>
          <a:xfrm>
            <a:off x="8837383" y="6364498"/>
            <a:ext cx="1596572" cy="1596572"/>
          </a:xfrm>
          <a:prstGeom prst="ellipse">
            <a:avLst/>
          </a:prstGeom>
          <a:solidFill>
            <a:srgbClr val="A27A5C"/>
          </a:solidFill>
          <a:ln>
            <a:solidFill>
              <a:srgbClr val="A27A5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smtClean="0">
                <a:latin typeface="黑体" panose="02010609060101010101" pitchFamily="49" charset="-122"/>
                <a:ea typeface="黑体" panose="02010609060101010101" pitchFamily="49" charset="-122"/>
              </a:rPr>
              <a:t>Practical</a:t>
            </a:r>
            <a:endParaRPr lang="en-US" altLang="zh-CN" sz="1600" b="1" dirty="0" smtClean="0">
              <a:latin typeface="黑体" panose="02010609060101010101" pitchFamily="49" charset="-122"/>
              <a:ea typeface="黑体" panose="02010609060101010101" pitchFamily="49" charset="-122"/>
            </a:endParaRPr>
          </a:p>
          <a:p>
            <a:pPr algn="ctr"/>
            <a:r>
              <a:rPr lang="zh-CN" altLang="en-US" sz="1600" b="1" dirty="0">
                <a:latin typeface="黑体" panose="02010609060101010101" pitchFamily="49" charset="-122"/>
                <a:ea typeface="黑体" panose="02010609060101010101" pitchFamily="49" charset="-122"/>
              </a:rPr>
              <a:t>实用</a:t>
            </a:r>
            <a:endParaRPr lang="zh-CN" altLang="en-US" sz="1600" b="1" dirty="0">
              <a:latin typeface="黑体" panose="02010609060101010101" pitchFamily="49" charset="-122"/>
              <a:ea typeface="黑体" panose="02010609060101010101" pitchFamily="49" charset="-122"/>
            </a:endParaRPr>
          </a:p>
        </p:txBody>
      </p:sp>
      <p:sp>
        <p:nvSpPr>
          <p:cNvPr id="21" name="椭圆 20"/>
          <p:cNvSpPr/>
          <p:nvPr/>
        </p:nvSpPr>
        <p:spPr>
          <a:xfrm>
            <a:off x="6284684" y="7834191"/>
            <a:ext cx="1596572" cy="1596572"/>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400" dirty="0" smtClean="0">
                <a:latin typeface="黑体" panose="02010609060101010101" pitchFamily="49" charset="-122"/>
                <a:ea typeface="黑体" panose="02010609060101010101" pitchFamily="49" charset="-122"/>
              </a:rPr>
              <a:t>Environmental</a:t>
            </a:r>
            <a:endParaRPr lang="en-US" altLang="zh-CN" sz="1400" dirty="0" smtClean="0">
              <a:latin typeface="黑体" panose="02010609060101010101" pitchFamily="49" charset="-122"/>
              <a:ea typeface="黑体" panose="02010609060101010101" pitchFamily="49" charset="-122"/>
            </a:endParaRPr>
          </a:p>
          <a:p>
            <a:pPr algn="ctr"/>
            <a:r>
              <a:rPr lang="zh-CN" altLang="en-US" sz="1400" dirty="0" smtClean="0">
                <a:latin typeface="黑体" panose="02010609060101010101" pitchFamily="49" charset="-122"/>
                <a:ea typeface="黑体" panose="02010609060101010101" pitchFamily="49" charset="-122"/>
              </a:rPr>
              <a:t>环保</a:t>
            </a:r>
            <a:endParaRPr lang="en-US" altLang="zh-CN" sz="1400" dirty="0" smtClean="0">
              <a:latin typeface="黑体" panose="02010609060101010101" pitchFamily="49" charset="-122"/>
              <a:ea typeface="黑体" panose="02010609060101010101" pitchFamily="49" charset="-122"/>
            </a:endParaRPr>
          </a:p>
        </p:txBody>
      </p:sp>
      <p:sp>
        <p:nvSpPr>
          <p:cNvPr id="22" name="椭圆 21"/>
          <p:cNvSpPr/>
          <p:nvPr/>
        </p:nvSpPr>
        <p:spPr>
          <a:xfrm>
            <a:off x="8837383" y="3743381"/>
            <a:ext cx="1596572" cy="1596572"/>
          </a:xfrm>
          <a:prstGeom prst="ellips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b="1" dirty="0" err="1" smtClean="0">
                <a:latin typeface="黑体" panose="02010609060101010101" pitchFamily="49" charset="-122"/>
                <a:ea typeface="黑体" panose="02010609060101010101" pitchFamily="49" charset="-122"/>
              </a:rPr>
              <a:t>Beautical</a:t>
            </a:r>
            <a:endParaRPr lang="en-US" altLang="zh-CN" sz="1600" b="1" dirty="0" smtClean="0">
              <a:latin typeface="黑体" panose="02010609060101010101" pitchFamily="49" charset="-122"/>
              <a:ea typeface="黑体" panose="02010609060101010101" pitchFamily="49" charset="-122"/>
            </a:endParaRPr>
          </a:p>
          <a:p>
            <a:pPr algn="ctr"/>
            <a:r>
              <a:rPr lang="zh-CN" altLang="en-US" sz="1600" b="1" dirty="0">
                <a:latin typeface="黑体" panose="02010609060101010101" pitchFamily="49" charset="-122"/>
                <a:ea typeface="黑体" panose="02010609060101010101" pitchFamily="49" charset="-122"/>
              </a:rPr>
              <a:t>美观</a:t>
            </a:r>
            <a:endParaRPr lang="zh-CN" altLang="en-US" sz="1600" b="1" dirty="0">
              <a:latin typeface="黑体" panose="02010609060101010101" pitchFamily="49" charset="-122"/>
              <a:ea typeface="黑体" panose="02010609060101010101" pitchFamily="49" charset="-122"/>
            </a:endParaRPr>
          </a:p>
        </p:txBody>
      </p:sp>
      <p:sp>
        <p:nvSpPr>
          <p:cNvPr id="23" name="椭圆 22"/>
          <p:cNvSpPr/>
          <p:nvPr/>
        </p:nvSpPr>
        <p:spPr>
          <a:xfrm>
            <a:off x="3835243" y="6364498"/>
            <a:ext cx="1596572" cy="1596572"/>
          </a:xfrm>
          <a:prstGeom prst="ellipse">
            <a:avLst/>
          </a:prstGeom>
          <a:solidFill>
            <a:srgbClr val="6030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latin typeface="黑体" panose="02010609060101010101" pitchFamily="49" charset="-122"/>
                <a:ea typeface="黑体" panose="02010609060101010101" pitchFamily="49" charset="-122"/>
              </a:rPr>
              <a:t>Concise</a:t>
            </a:r>
            <a:endParaRPr lang="en-US" altLang="zh-CN" sz="1600" dirty="0" smtClean="0">
              <a:latin typeface="黑体" panose="02010609060101010101" pitchFamily="49" charset="-122"/>
              <a:ea typeface="黑体" panose="02010609060101010101" pitchFamily="49" charset="-122"/>
            </a:endParaRPr>
          </a:p>
          <a:p>
            <a:pPr algn="ctr"/>
            <a:r>
              <a:rPr lang="zh-CN" altLang="en-US" sz="1600" dirty="0">
                <a:latin typeface="黑体" panose="02010609060101010101" pitchFamily="49" charset="-122"/>
                <a:ea typeface="黑体" panose="02010609060101010101" pitchFamily="49" charset="-122"/>
              </a:rPr>
              <a:t>简洁</a:t>
            </a:r>
            <a:endParaRPr lang="zh-CN" altLang="en-US" sz="1600" dirty="0">
              <a:latin typeface="黑体" panose="02010609060101010101" pitchFamily="49" charset="-122"/>
              <a:ea typeface="黑体" panose="02010609060101010101" pitchFamily="49" charset="-122"/>
            </a:endParaRPr>
          </a:p>
        </p:txBody>
      </p:sp>
      <p:sp>
        <p:nvSpPr>
          <p:cNvPr id="24" name="椭圆 23"/>
          <p:cNvSpPr/>
          <p:nvPr/>
        </p:nvSpPr>
        <p:spPr>
          <a:xfrm>
            <a:off x="3835243" y="3743381"/>
            <a:ext cx="1596572" cy="159657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smtClean="0">
                <a:solidFill>
                  <a:schemeClr val="tx1">
                    <a:lumMod val="50000"/>
                    <a:lumOff val="50000"/>
                  </a:schemeClr>
                </a:solidFill>
                <a:latin typeface="黑体" panose="02010609060101010101" pitchFamily="49" charset="-122"/>
                <a:ea typeface="黑体" panose="02010609060101010101" pitchFamily="49" charset="-122"/>
              </a:rPr>
              <a:t>Durable</a:t>
            </a:r>
            <a:endParaRPr lang="en-US" altLang="zh-CN" sz="1600" dirty="0" smtClean="0">
              <a:solidFill>
                <a:schemeClr val="tx1">
                  <a:lumMod val="50000"/>
                  <a:lumOff val="50000"/>
                </a:schemeClr>
              </a:solidFill>
              <a:latin typeface="黑体" panose="02010609060101010101" pitchFamily="49" charset="-122"/>
              <a:ea typeface="黑体" panose="02010609060101010101" pitchFamily="49" charset="-122"/>
            </a:endParaRPr>
          </a:p>
          <a:p>
            <a:pPr algn="ctr"/>
            <a:r>
              <a:rPr lang="zh-CN" altLang="en-US" sz="1600" dirty="0">
                <a:solidFill>
                  <a:schemeClr val="tx1">
                    <a:lumMod val="50000"/>
                    <a:lumOff val="50000"/>
                  </a:schemeClr>
                </a:solidFill>
                <a:latin typeface="黑体" panose="02010609060101010101" pitchFamily="49" charset="-122"/>
                <a:ea typeface="黑体" panose="02010609060101010101" pitchFamily="49" charset="-122"/>
              </a:rPr>
              <a:t>耐用</a:t>
            </a:r>
            <a:endParaRPr lang="zh-CN" altLang="en-US" sz="1600" dirty="0">
              <a:solidFill>
                <a:schemeClr val="tx1">
                  <a:lumMod val="50000"/>
                  <a:lumOff val="50000"/>
                </a:schemeClr>
              </a:solidFill>
              <a:latin typeface="黑体" panose="02010609060101010101" pitchFamily="49" charset="-122"/>
              <a:ea typeface="黑体" panose="02010609060101010101" pitchFamily="49" charset="-122"/>
            </a:endParaRPr>
          </a:p>
        </p:txBody>
      </p:sp>
      <p:sp>
        <p:nvSpPr>
          <p:cNvPr id="26" name="燕尾形 25"/>
          <p:cNvSpPr/>
          <p:nvPr/>
        </p:nvSpPr>
        <p:spPr>
          <a:xfrm rot="1640479">
            <a:off x="8264599" y="3426444"/>
            <a:ext cx="354235" cy="382701"/>
          </a:xfrm>
          <a:prstGeom prst="chevr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9" name="燕尾形 28"/>
          <p:cNvSpPr/>
          <p:nvPr/>
        </p:nvSpPr>
        <p:spPr>
          <a:xfrm rot="5400000">
            <a:off x="9458551" y="5660875"/>
            <a:ext cx="354235" cy="382701"/>
          </a:xfrm>
          <a:prstGeom prst="chevr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 </a:t>
            </a:r>
            <a:endParaRPr lang="zh-CN" altLang="en-US" dirty="0">
              <a:solidFill>
                <a:schemeClr val="tx1"/>
              </a:solidFill>
            </a:endParaRPr>
          </a:p>
        </p:txBody>
      </p:sp>
      <p:sp>
        <p:nvSpPr>
          <p:cNvPr id="30" name="燕尾形 29"/>
          <p:cNvSpPr/>
          <p:nvPr/>
        </p:nvSpPr>
        <p:spPr>
          <a:xfrm rot="8422148" flipH="1">
            <a:off x="5519448" y="3439144"/>
            <a:ext cx="354235" cy="382701"/>
          </a:xfrm>
          <a:prstGeom prst="chevr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1" name="燕尾形 30"/>
          <p:cNvSpPr/>
          <p:nvPr/>
        </p:nvSpPr>
        <p:spPr>
          <a:xfrm rot="16200000">
            <a:off x="4418311" y="5648175"/>
            <a:ext cx="354235" cy="382701"/>
          </a:xfrm>
          <a:prstGeom prst="chevr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solidFill>
                  <a:schemeClr val="tx1"/>
                </a:solidFill>
              </a:rPr>
              <a:t> </a:t>
            </a:r>
            <a:endParaRPr lang="zh-CN" altLang="en-US" dirty="0">
              <a:solidFill>
                <a:schemeClr val="tx1"/>
              </a:solidFill>
            </a:endParaRPr>
          </a:p>
        </p:txBody>
      </p:sp>
      <p:sp>
        <p:nvSpPr>
          <p:cNvPr id="32" name="燕尾形 31"/>
          <p:cNvSpPr/>
          <p:nvPr/>
        </p:nvSpPr>
        <p:spPr>
          <a:xfrm rot="8881637" flipV="1">
            <a:off x="8264599" y="7881463"/>
            <a:ext cx="354235" cy="382701"/>
          </a:xfrm>
          <a:prstGeom prst="chevr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33" name="燕尾形 32"/>
          <p:cNvSpPr/>
          <p:nvPr/>
        </p:nvSpPr>
        <p:spPr>
          <a:xfrm rot="1640479" flipH="1" flipV="1">
            <a:off x="5519448" y="7906863"/>
            <a:ext cx="354235" cy="382701"/>
          </a:xfrm>
          <a:prstGeom prst="chevr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8" name="文本框 27"/>
          <p:cNvSpPr txBox="1"/>
          <p:nvPr/>
        </p:nvSpPr>
        <p:spPr>
          <a:xfrm>
            <a:off x="8098816" y="2387597"/>
            <a:ext cx="3004613" cy="738664"/>
          </a:xfrm>
          <a:prstGeom prst="rect">
            <a:avLst/>
          </a:prstGeom>
          <a:noFill/>
        </p:spPr>
        <p:txBody>
          <a:bodyPr wrap="square" rtlCol="0">
            <a:spAutoFit/>
          </a:bodyPr>
          <a:lstStyle/>
          <a:p>
            <a:r>
              <a:rPr lang="zh-CN" altLang="en-US" sz="1400" dirty="0" smtClean="0">
                <a:latin typeface="华文行楷" panose="02010800040101010101" pitchFamily="2" charset="-122"/>
                <a:ea typeface="华文行楷" panose="02010800040101010101" pitchFamily="2" charset="-122"/>
              </a:rPr>
              <a:t>注重装饰工程工艺及用材的安全性</a:t>
            </a:r>
            <a:endParaRPr lang="en-US" altLang="zh-CN" sz="1400" dirty="0" smtClean="0">
              <a:latin typeface="华文行楷" panose="02010800040101010101" pitchFamily="2" charset="-122"/>
              <a:ea typeface="华文行楷" panose="02010800040101010101" pitchFamily="2" charset="-122"/>
            </a:endParaRPr>
          </a:p>
          <a:p>
            <a:r>
              <a:rPr lang="zh-CN" altLang="en-US" sz="1400" dirty="0" smtClean="0">
                <a:latin typeface="华文行楷" panose="02010800040101010101" pitchFamily="2" charset="-122"/>
                <a:ea typeface="华文行楷" panose="02010800040101010101" pitchFamily="2" charset="-122"/>
              </a:rPr>
              <a:t>地面多采用防滑材料，圆弧墙角防撞</a:t>
            </a:r>
            <a:endParaRPr lang="en-US" altLang="zh-CN" sz="1400" dirty="0" smtClean="0">
              <a:latin typeface="华文行楷" panose="02010800040101010101" pitchFamily="2" charset="-122"/>
              <a:ea typeface="华文行楷" panose="02010800040101010101" pitchFamily="2" charset="-122"/>
            </a:endParaRPr>
          </a:p>
        </p:txBody>
      </p:sp>
      <p:sp>
        <p:nvSpPr>
          <p:cNvPr id="36" name="文本框 35"/>
          <p:cNvSpPr txBox="1"/>
          <p:nvPr/>
        </p:nvSpPr>
        <p:spPr>
          <a:xfrm>
            <a:off x="10741377" y="4145242"/>
            <a:ext cx="2141563" cy="523220"/>
          </a:xfrm>
          <a:prstGeom prst="rect">
            <a:avLst/>
          </a:prstGeom>
          <a:noFill/>
        </p:spPr>
        <p:txBody>
          <a:bodyPr wrap="square" rtlCol="0">
            <a:spAutoFit/>
          </a:bodyPr>
          <a:lstStyle/>
          <a:p>
            <a:r>
              <a:rPr lang="zh-CN" altLang="en-US" sz="1400" dirty="0">
                <a:latin typeface="华文行楷" panose="02010800040101010101" pitchFamily="2" charset="-122"/>
                <a:ea typeface="华文行楷" panose="02010800040101010101" pitchFamily="2" charset="-122"/>
              </a:rPr>
              <a:t>用简练的设计手法体现建筑室内空间的美观和大气 </a:t>
            </a:r>
            <a:endParaRPr lang="en-US" altLang="zh-CN" sz="1400" dirty="0">
              <a:latin typeface="华文行楷" panose="02010800040101010101" pitchFamily="2" charset="-122"/>
              <a:ea typeface="华文行楷" panose="02010800040101010101" pitchFamily="2" charset="-122"/>
            </a:endParaRPr>
          </a:p>
        </p:txBody>
      </p:sp>
      <p:sp>
        <p:nvSpPr>
          <p:cNvPr id="38" name="文本框 37"/>
          <p:cNvSpPr txBox="1"/>
          <p:nvPr/>
        </p:nvSpPr>
        <p:spPr>
          <a:xfrm>
            <a:off x="10754077" y="6851169"/>
            <a:ext cx="2141563" cy="523220"/>
          </a:xfrm>
          <a:prstGeom prst="rect">
            <a:avLst/>
          </a:prstGeom>
          <a:noFill/>
        </p:spPr>
        <p:txBody>
          <a:bodyPr wrap="square" rtlCol="0">
            <a:spAutoFit/>
          </a:bodyPr>
          <a:lstStyle/>
          <a:p>
            <a:r>
              <a:rPr lang="zh-CN" altLang="en-US" sz="1400" dirty="0">
                <a:latin typeface="华文行楷" panose="02010800040101010101" pitchFamily="2" charset="-122"/>
                <a:ea typeface="华文行楷" panose="02010800040101010101" pitchFamily="2" charset="-122"/>
              </a:rPr>
              <a:t>形式源于功能，摒弃一切不必要的设计</a:t>
            </a:r>
            <a:endParaRPr lang="en-US" altLang="zh-CN" sz="1400" dirty="0">
              <a:latin typeface="华文行楷" panose="02010800040101010101" pitchFamily="2" charset="-122"/>
              <a:ea typeface="华文行楷" panose="02010800040101010101" pitchFamily="2" charset="-122"/>
            </a:endParaRPr>
          </a:p>
        </p:txBody>
      </p:sp>
      <p:sp>
        <p:nvSpPr>
          <p:cNvPr id="39" name="文本框 38"/>
          <p:cNvSpPr txBox="1"/>
          <p:nvPr/>
        </p:nvSpPr>
        <p:spPr>
          <a:xfrm>
            <a:off x="8190144" y="8779961"/>
            <a:ext cx="2141563" cy="738664"/>
          </a:xfrm>
          <a:prstGeom prst="rect">
            <a:avLst/>
          </a:prstGeom>
          <a:noFill/>
        </p:spPr>
        <p:txBody>
          <a:bodyPr wrap="square" rtlCol="0">
            <a:spAutoFit/>
          </a:bodyPr>
          <a:lstStyle/>
          <a:p>
            <a:r>
              <a:rPr lang="zh-CN" altLang="en-US" sz="1400" dirty="0">
                <a:latin typeface="华文行楷" panose="02010800040101010101" pitchFamily="2" charset="-122"/>
                <a:ea typeface="华文行楷" panose="02010800040101010101" pitchFamily="2" charset="-122"/>
              </a:rPr>
              <a:t>避免使用建筑材料进行装饰堆砌，考虑材料的环保及可持续发展 </a:t>
            </a:r>
            <a:endParaRPr lang="en-US" altLang="zh-CN" sz="1400" dirty="0">
              <a:latin typeface="华文行楷" panose="02010800040101010101" pitchFamily="2" charset="-122"/>
              <a:ea typeface="华文行楷" panose="02010800040101010101" pitchFamily="2" charset="-122"/>
            </a:endParaRPr>
          </a:p>
        </p:txBody>
      </p:sp>
      <p:sp>
        <p:nvSpPr>
          <p:cNvPr id="40" name="文本框 39"/>
          <p:cNvSpPr txBox="1"/>
          <p:nvPr/>
        </p:nvSpPr>
        <p:spPr>
          <a:xfrm>
            <a:off x="2289274" y="8093481"/>
            <a:ext cx="2141563" cy="523220"/>
          </a:xfrm>
          <a:prstGeom prst="rect">
            <a:avLst/>
          </a:prstGeom>
          <a:noFill/>
        </p:spPr>
        <p:txBody>
          <a:bodyPr wrap="square" rtlCol="0">
            <a:spAutoFit/>
          </a:bodyPr>
          <a:lstStyle/>
          <a:p>
            <a:r>
              <a:rPr lang="zh-CN" altLang="en-US" sz="1400" dirty="0">
                <a:latin typeface="华文行楷" panose="02010800040101010101" pitchFamily="2" charset="-122"/>
                <a:ea typeface="华文行楷" panose="02010800040101010101" pitchFamily="2" charset="-122"/>
              </a:rPr>
              <a:t>少即是多，以简约里面折射设计内涵与空间文化</a:t>
            </a:r>
            <a:endParaRPr lang="en-US" altLang="zh-CN" sz="1400" dirty="0">
              <a:latin typeface="华文行楷" panose="02010800040101010101" pitchFamily="2" charset="-122"/>
              <a:ea typeface="华文行楷" panose="02010800040101010101" pitchFamily="2" charset="-122"/>
            </a:endParaRPr>
          </a:p>
        </p:txBody>
      </p:sp>
      <p:sp>
        <p:nvSpPr>
          <p:cNvPr id="41" name="文本框 40"/>
          <p:cNvSpPr txBox="1"/>
          <p:nvPr/>
        </p:nvSpPr>
        <p:spPr>
          <a:xfrm>
            <a:off x="2232528" y="3015665"/>
            <a:ext cx="2141563" cy="738664"/>
          </a:xfrm>
          <a:prstGeom prst="rect">
            <a:avLst/>
          </a:prstGeom>
          <a:noFill/>
        </p:spPr>
        <p:txBody>
          <a:bodyPr wrap="square" rtlCol="0">
            <a:spAutoFit/>
          </a:bodyPr>
          <a:lstStyle/>
          <a:p>
            <a:r>
              <a:rPr lang="zh-CN" altLang="en-US" sz="1400" dirty="0" smtClean="0">
                <a:latin typeface="华文行楷" panose="02010800040101010101" pitchFamily="2" charset="-122"/>
                <a:ea typeface="华文行楷" panose="02010800040101010101" pitchFamily="2" charset="-122"/>
              </a:rPr>
              <a:t>工艺与材料需考虑耐久性，实现艺术与技术的完美结合</a:t>
            </a:r>
            <a:endParaRPr lang="en-US" altLang="zh-CN" sz="1400" dirty="0" smtClean="0">
              <a:latin typeface="华文行楷" panose="02010800040101010101" pitchFamily="2" charset="-122"/>
              <a:ea typeface="华文行楷" panose="02010800040101010101" pitchFamily="2"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p:cNvSpPr txBox="1"/>
          <p:nvPr/>
        </p:nvSpPr>
        <p:spPr>
          <a:xfrm>
            <a:off x="618565" y="779929"/>
            <a:ext cx="1627369" cy="523220"/>
          </a:xfrm>
          <a:prstGeom prst="rect">
            <a:avLst/>
          </a:prstGeom>
          <a:noFill/>
        </p:spPr>
        <p:txBody>
          <a:bodyPr wrap="none" rtlCol="0">
            <a:spAutoFit/>
          </a:bodyPr>
          <a:lstStyle/>
          <a:p>
            <a:r>
              <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rPr>
              <a:t>设计原则</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34" name="文本框 33"/>
          <p:cNvSpPr txBox="1"/>
          <p:nvPr/>
        </p:nvSpPr>
        <p:spPr>
          <a:xfrm>
            <a:off x="642258" y="1406022"/>
            <a:ext cx="3755571" cy="892552"/>
          </a:xfrm>
          <a:prstGeom prst="rect">
            <a:avLst/>
          </a:prstGeom>
          <a:noFill/>
        </p:spPr>
        <p:txBody>
          <a:bodyPr wrap="square" rtlCol="0">
            <a:spAutoFit/>
          </a:bodyPr>
          <a:lstStyle/>
          <a:p>
            <a:pPr>
              <a:lnSpc>
                <a:spcPct val="200000"/>
              </a:lnSpc>
            </a:pPr>
            <a:r>
              <a:rPr lang="zh-CN" altLang="en-US" sz="2600" dirty="0">
                <a:solidFill>
                  <a:schemeClr val="tx1">
                    <a:lumMod val="65000"/>
                    <a:lumOff val="35000"/>
                  </a:schemeClr>
                </a:solidFill>
                <a:latin typeface="华文行楷" panose="02010800040101010101" pitchFamily="2" charset="-122"/>
                <a:ea typeface="华文行楷" panose="02010800040101010101" pitchFamily="2" charset="-122"/>
              </a:rPr>
              <a:t>专项设计与细部设计</a:t>
            </a:r>
            <a:endParaRPr lang="zh-CN" altLang="en-US" sz="2600" dirty="0">
              <a:solidFill>
                <a:schemeClr val="tx1">
                  <a:lumMod val="65000"/>
                  <a:lumOff val="35000"/>
                </a:schemeClr>
              </a:solidFill>
              <a:latin typeface="华文行楷" panose="02010800040101010101" pitchFamily="2" charset="-122"/>
              <a:ea typeface="华文行楷" panose="02010800040101010101" pitchFamily="2" charset="-122"/>
            </a:endParaRPr>
          </a:p>
        </p:txBody>
      </p:sp>
      <p:sp>
        <p:nvSpPr>
          <p:cNvPr id="35" name="文本框 34"/>
          <p:cNvSpPr txBox="1"/>
          <p:nvPr/>
        </p:nvSpPr>
        <p:spPr>
          <a:xfrm>
            <a:off x="642258" y="2116653"/>
            <a:ext cx="14356442" cy="954107"/>
          </a:xfrm>
          <a:prstGeom prst="rect">
            <a:avLst/>
          </a:prstGeom>
          <a:noFill/>
        </p:spPr>
        <p:txBody>
          <a:bodyPr wrap="square" rtlCol="0">
            <a:spAutoFit/>
          </a:bodyPr>
          <a:lstStyle/>
          <a:p>
            <a:pPr>
              <a:lnSpc>
                <a:spcPct val="200000"/>
              </a:lnSpc>
            </a:pP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在系列设计的原则指导下，针对不同区域、不同科室、不同病区、不同使用对象，还应进行与之相对广泛的专项设计和细部设计。</a:t>
            </a:r>
            <a:endParaRPr lang="en-US" altLang="zh-CN" sz="1400" dirty="0" smtClean="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200000"/>
              </a:lnSpc>
            </a:pPr>
            <a:r>
              <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rPr>
              <a:t>无障碍</a:t>
            </a: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与安全，可靠的系统设计“无障碍”与“安全、可靠”是医院设计最根本、最基础的设计原则。患者能进入的空间都应考虑科学的布置无障碍配套设施。</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2" name="文本框 41"/>
          <p:cNvSpPr txBox="1"/>
          <p:nvPr/>
        </p:nvSpPr>
        <p:spPr>
          <a:xfrm>
            <a:off x="642258" y="4069731"/>
            <a:ext cx="8006442" cy="2246769"/>
          </a:xfrm>
          <a:prstGeom prst="rect">
            <a:avLst/>
          </a:prstGeom>
          <a:noFill/>
        </p:spPr>
        <p:txBody>
          <a:bodyPr wrap="square" rtlCol="0">
            <a:spAutoFit/>
          </a:bodyPr>
          <a:lstStyle/>
          <a:p>
            <a:pPr>
              <a:lnSpc>
                <a:spcPct val="200000"/>
              </a:lnSpc>
            </a:pP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建筑物的室内气候会影响一个人的健康、幸福感、生活质量和劳动能力，病人在医院的时候处于脆弱的健康状况，他们希望医护人员能够高效地工作，进而改善自己的状态，因此，室内气候对于病人来说是相当重要的。建筑的物理性质是维持最佳室内气候的基础，这方面主要通过良好的绝缘结构配合适当的开窗面积，采用高质量的玻璃过滤阳光，防止过热和冷却不足。在此基础上再辅以暖气和空调设备维持建筑的物理状态，尽量不依赖技术设施可以实现。</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3" name="文本框 42"/>
          <p:cNvSpPr txBox="1"/>
          <p:nvPr/>
        </p:nvSpPr>
        <p:spPr>
          <a:xfrm>
            <a:off x="642258" y="3325067"/>
            <a:ext cx="3755571" cy="792525"/>
          </a:xfrm>
          <a:prstGeom prst="rect">
            <a:avLst/>
          </a:prstGeom>
          <a:noFill/>
        </p:spPr>
        <p:txBody>
          <a:bodyPr wrap="square" rtlCol="0">
            <a:spAutoFit/>
          </a:bodyPr>
          <a:lstStyle/>
          <a:p>
            <a:pPr>
              <a:lnSpc>
                <a:spcPct val="200000"/>
              </a:lnSpc>
            </a:pPr>
            <a:r>
              <a:rPr lang="zh-CN" altLang="en-US" sz="2600" b="1" dirty="0" smtClean="0">
                <a:solidFill>
                  <a:schemeClr val="tx1">
                    <a:lumMod val="65000"/>
                    <a:lumOff val="35000"/>
                  </a:schemeClr>
                </a:solidFill>
                <a:latin typeface="华文行楷" panose="02010800040101010101" pitchFamily="2" charset="-122"/>
                <a:ea typeface="华文行楷" panose="02010800040101010101" pitchFamily="2" charset="-122"/>
              </a:rPr>
              <a:t>室内气候衍生分析：</a:t>
            </a:r>
            <a:endParaRPr lang="zh-CN" altLang="en-US" sz="2600" b="1" dirty="0">
              <a:solidFill>
                <a:schemeClr val="tx1">
                  <a:lumMod val="65000"/>
                  <a:lumOff val="35000"/>
                </a:schemeClr>
              </a:solidFill>
              <a:latin typeface="华文行楷" panose="02010800040101010101" pitchFamily="2" charset="-122"/>
              <a:ea typeface="华文行楷" panose="02010800040101010101" pitchFamily="2" charset="-122"/>
            </a:endParaRPr>
          </a:p>
        </p:txBody>
      </p:sp>
      <p:sp>
        <p:nvSpPr>
          <p:cNvPr id="45" name="文本框 44"/>
          <p:cNvSpPr txBox="1"/>
          <p:nvPr/>
        </p:nvSpPr>
        <p:spPr>
          <a:xfrm>
            <a:off x="6580831" y="7626289"/>
            <a:ext cx="8006442" cy="2246769"/>
          </a:xfrm>
          <a:prstGeom prst="rect">
            <a:avLst/>
          </a:prstGeom>
          <a:noFill/>
        </p:spPr>
        <p:txBody>
          <a:bodyPr wrap="square" rtlCol="0">
            <a:spAutoFit/>
          </a:bodyPr>
          <a:lstStyle/>
          <a:p>
            <a:pPr>
              <a:lnSpc>
                <a:spcPct val="200000"/>
              </a:lnSpc>
            </a:pPr>
            <a:r>
              <a:rPr lang="zh-CN" altLang="en-US" sz="1400" dirty="0" smtClean="0">
                <a:solidFill>
                  <a:schemeClr val="tx1">
                    <a:lumMod val="65000"/>
                    <a:lumOff val="35000"/>
                  </a:schemeClr>
                </a:solidFill>
                <a:latin typeface="微软雅黑" panose="020B0503020204020204" pitchFamily="34" charset="-122"/>
                <a:ea typeface="微软雅黑" panose="020B0503020204020204" pitchFamily="34" charset="-122"/>
              </a:rPr>
              <a:t>日光不仅为我们带来幸福感，同时有益于我们的健康。它不仅能帮助我们调节生物钟，还能调节大气升降和兼具抗抑郁的作用。在有窗户的房间，尤其是当窗户外有绿色景观时，患者的恢复期往往较短，并发症较少，且不需要大量的止痛药。在方案初期认真考虑自然光这一因素，可以加强日光的积极作用，并有助于防止过热和眩光等由于自然光所引发的问题。除了提高人的舒适度以外，有意识的利用日光也有助于节省人工光源能耗。利用好自然光既有环境效益又有经济效益。</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46" name="文本框 45"/>
          <p:cNvSpPr txBox="1"/>
          <p:nvPr/>
        </p:nvSpPr>
        <p:spPr>
          <a:xfrm>
            <a:off x="6580831" y="6862575"/>
            <a:ext cx="3755571" cy="792525"/>
          </a:xfrm>
          <a:prstGeom prst="rect">
            <a:avLst/>
          </a:prstGeom>
          <a:noFill/>
        </p:spPr>
        <p:txBody>
          <a:bodyPr wrap="square" rtlCol="0">
            <a:spAutoFit/>
          </a:bodyPr>
          <a:lstStyle/>
          <a:p>
            <a:pPr>
              <a:lnSpc>
                <a:spcPct val="200000"/>
              </a:lnSpc>
            </a:pPr>
            <a:r>
              <a:rPr lang="zh-CN" altLang="en-US" sz="2600" b="1" dirty="0">
                <a:solidFill>
                  <a:schemeClr val="tx1">
                    <a:lumMod val="65000"/>
                    <a:lumOff val="35000"/>
                  </a:schemeClr>
                </a:solidFill>
                <a:latin typeface="华文行楷" panose="02010800040101010101" pitchFamily="2" charset="-122"/>
                <a:ea typeface="华文行楷" panose="02010800040101010101" pitchFamily="2" charset="-122"/>
              </a:rPr>
              <a:t>日光</a:t>
            </a:r>
            <a:r>
              <a:rPr lang="en-US" altLang="zh-CN" sz="2600" b="1" dirty="0">
                <a:solidFill>
                  <a:schemeClr val="tx1">
                    <a:lumMod val="65000"/>
                    <a:lumOff val="35000"/>
                  </a:schemeClr>
                </a:solidFill>
                <a:latin typeface="华文行楷" panose="02010800040101010101" pitchFamily="2" charset="-122"/>
                <a:ea typeface="华文行楷" panose="02010800040101010101" pitchFamily="2" charset="-122"/>
              </a:rPr>
              <a:t>/</a:t>
            </a:r>
            <a:r>
              <a:rPr lang="zh-CN" altLang="en-US" sz="2600" b="1" dirty="0">
                <a:solidFill>
                  <a:schemeClr val="tx1">
                    <a:lumMod val="65000"/>
                    <a:lumOff val="35000"/>
                  </a:schemeClr>
                </a:solidFill>
                <a:latin typeface="华文行楷" panose="02010800040101010101" pitchFamily="2" charset="-122"/>
                <a:ea typeface="华文行楷" panose="02010800040101010101" pitchFamily="2" charset="-122"/>
              </a:rPr>
              <a:t>照明设计：</a:t>
            </a:r>
            <a:endParaRPr lang="zh-CN" altLang="en-US" sz="2600" b="1" dirty="0">
              <a:solidFill>
                <a:schemeClr val="tx1">
                  <a:lumMod val="65000"/>
                  <a:lumOff val="35000"/>
                </a:schemeClr>
              </a:solidFill>
              <a:latin typeface="华文行楷" panose="02010800040101010101" pitchFamily="2" charset="-122"/>
              <a:ea typeface="华文行楷" panose="02010800040101010101" pitchFamily="2" charset="-122"/>
            </a:endParaRPr>
          </a:p>
        </p:txBody>
      </p:sp>
      <p:grpSp>
        <p:nvGrpSpPr>
          <p:cNvPr id="8" name="组合 7"/>
          <p:cNvGrpSpPr/>
          <p:nvPr/>
        </p:nvGrpSpPr>
        <p:grpSpPr>
          <a:xfrm>
            <a:off x="642258" y="7244323"/>
            <a:ext cx="5420893" cy="2484637"/>
            <a:chOff x="8827634" y="3648572"/>
            <a:chExt cx="6250125" cy="2864711"/>
          </a:xfrm>
        </p:grpSpPr>
        <p:pic>
          <p:nvPicPr>
            <p:cNvPr id="5" name="图片 4"/>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27634" y="3648572"/>
              <a:ext cx="4297067" cy="2864711"/>
            </a:xfrm>
            <a:prstGeom prst="rect">
              <a:avLst/>
            </a:prstGeom>
          </p:spPr>
        </p:pic>
        <p:pic>
          <p:nvPicPr>
            <p:cNvPr id="7" name="图片 6"/>
            <p:cNvPicPr>
              <a:picLocks noChangeAspect="1"/>
            </p:cNvPicPr>
            <p:nvPr/>
          </p:nvPicPr>
          <p:blipFill rotWithShape="1">
            <a:blip r:embed="rId2">
              <a:extLst>
                <a:ext uri="{28A0092B-C50C-407E-A947-70E740481C1C}">
                  <a14:useLocalDpi xmlns:a14="http://schemas.microsoft.com/office/drawing/2010/main" val="0"/>
                </a:ext>
              </a:extLst>
            </a:blip>
            <a:srcRect r="57910"/>
            <a:stretch>
              <a:fillRect/>
            </a:stretch>
          </p:blipFill>
          <p:spPr>
            <a:xfrm>
              <a:off x="13269128" y="3648572"/>
              <a:ext cx="1808631" cy="2864711"/>
            </a:xfrm>
            <a:prstGeom prst="rect">
              <a:avLst/>
            </a:prstGeom>
          </p:spPr>
        </p:pic>
      </p:grpSp>
      <p:pic>
        <p:nvPicPr>
          <p:cNvPr id="9" name="图片 8"/>
          <p:cNvPicPr>
            <a:picLocks noChangeAspect="1"/>
          </p:cNvPicPr>
          <p:nvPr/>
        </p:nvPicPr>
        <p:blipFill rotWithShape="1">
          <a:blip r:embed="rId3">
            <a:extLst>
              <a:ext uri="{28A0092B-C50C-407E-A947-70E740481C1C}">
                <a14:useLocalDpi xmlns:a14="http://schemas.microsoft.com/office/drawing/2010/main" val="0"/>
              </a:ext>
            </a:extLst>
          </a:blip>
          <a:srcRect t="7702" b="20754"/>
          <a:stretch>
            <a:fillRect/>
          </a:stretch>
        </p:blipFill>
        <p:spPr>
          <a:xfrm>
            <a:off x="8894989" y="3715660"/>
            <a:ext cx="5604782" cy="2670626"/>
          </a:xfrm>
          <a:prstGeom prst="rect">
            <a:avLst/>
          </a:prstGeom>
        </p:spPr>
      </p:pic>
      <p:sp>
        <p:nvSpPr>
          <p:cNvPr id="10" name="矩形 9"/>
          <p:cNvSpPr/>
          <p:nvPr/>
        </p:nvSpPr>
        <p:spPr>
          <a:xfrm>
            <a:off x="13093700" y="3721329"/>
            <a:ext cx="72000" cy="26649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618565" y="779929"/>
            <a:ext cx="1627369" cy="523220"/>
          </a:xfrm>
          <a:prstGeom prst="rect">
            <a:avLst/>
          </a:prstGeom>
          <a:noFill/>
        </p:spPr>
        <p:txBody>
          <a:bodyPr wrap="none" rtlCol="0">
            <a:spAutoFit/>
          </a:bodyPr>
          <a:lstStyle/>
          <a:p>
            <a:r>
              <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rPr>
              <a:t>设计原则</a:t>
            </a:r>
            <a:endParaRPr lang="zh-CN" altLang="en-US" sz="2800" dirty="0">
              <a:solidFill>
                <a:schemeClr val="tx1">
                  <a:lumMod val="75000"/>
                  <a:lumOff val="25000"/>
                </a:schemeClr>
              </a:solidFill>
              <a:latin typeface="华文行楷" panose="02010800040101010101" pitchFamily="2" charset="-122"/>
              <a:ea typeface="华文行楷" panose="02010800040101010101" pitchFamily="2" charset="-122"/>
            </a:endParaRPr>
          </a:p>
        </p:txBody>
      </p:sp>
      <p:sp>
        <p:nvSpPr>
          <p:cNvPr id="13" name="文本框 12"/>
          <p:cNvSpPr txBox="1"/>
          <p:nvPr/>
        </p:nvSpPr>
        <p:spPr>
          <a:xfrm>
            <a:off x="8735296" y="2463747"/>
            <a:ext cx="5880591" cy="3108543"/>
          </a:xfrm>
          <a:prstGeom prst="rect">
            <a:avLst/>
          </a:prstGeom>
          <a:noFill/>
        </p:spPr>
        <p:txBody>
          <a:bodyPr wrap="square" rtlCol="0">
            <a:spAutoFit/>
          </a:bodyPr>
          <a:lstStyle/>
          <a:p>
            <a:pPr>
              <a:lnSpc>
                <a:spcPct val="200000"/>
              </a:lnSpc>
            </a:pPr>
            <a:r>
              <a:rPr lang="zh-CN" altLang="en-US" sz="1400" dirty="0" smtClean="0">
                <a:latin typeface="微软雅黑" panose="020B0503020204020204" pitchFamily="34" charset="-122"/>
                <a:ea typeface="微软雅黑" panose="020B0503020204020204" pitchFamily="34" charset="-122"/>
              </a:rPr>
              <a:t>医院的设计必须为工作人员，患者及其亲属更好的解决问题。通过选用精致、性能良好的使用产品，使其有好的过程体验。结合了先进的技术、漂亮的外观、用户友好性和良好的人机工程学性能等多方面的元素，将有效的改善员工的工作环境，并减少操作失误和工伤。在这里，来自家庭的元素会带来和谐的交往气氛，有助于病人更快痊愈，缩短住院周期。室内设计项目包括室内家具及固定装置，这种设计必须立足于现代的，基于</a:t>
            </a:r>
            <a:r>
              <a:rPr lang="en-US" altLang="zh-CN" sz="1400" dirty="0" smtClean="0">
                <a:latin typeface="微软雅黑" panose="020B0503020204020204" pitchFamily="34" charset="-122"/>
                <a:ea typeface="微软雅黑" panose="020B0503020204020204" pitchFamily="34" charset="-122"/>
              </a:rPr>
              <a:t>IT</a:t>
            </a:r>
            <a:r>
              <a:rPr lang="zh-CN" altLang="en-US" sz="1400" dirty="0" smtClean="0">
                <a:latin typeface="微软雅黑" panose="020B0503020204020204" pitchFamily="34" charset="-122"/>
                <a:ea typeface="微软雅黑" panose="020B0503020204020204" pitchFamily="34" charset="-122"/>
              </a:rPr>
              <a:t>技术的，关注患者个体的，高效运行的医院。</a:t>
            </a:r>
            <a:endParaRPr lang="zh-CN" altLang="en-US" sz="1400"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8691754" y="1719083"/>
            <a:ext cx="3755571" cy="792525"/>
          </a:xfrm>
          <a:prstGeom prst="rect">
            <a:avLst/>
          </a:prstGeom>
          <a:noFill/>
        </p:spPr>
        <p:txBody>
          <a:bodyPr wrap="square" rtlCol="0">
            <a:spAutoFit/>
          </a:bodyPr>
          <a:lstStyle/>
          <a:p>
            <a:pPr>
              <a:lnSpc>
                <a:spcPct val="200000"/>
              </a:lnSpc>
            </a:pPr>
            <a:r>
              <a:rPr lang="zh-CN" altLang="en-US" sz="2600" b="1" dirty="0" smtClean="0">
                <a:solidFill>
                  <a:schemeClr val="tx1">
                    <a:lumMod val="65000"/>
                    <a:lumOff val="35000"/>
                  </a:schemeClr>
                </a:solidFill>
                <a:latin typeface="华文行楷" panose="02010800040101010101" pitchFamily="2" charset="-122"/>
                <a:ea typeface="华文行楷" panose="02010800040101010101" pitchFamily="2" charset="-122"/>
              </a:rPr>
              <a:t>家具</a:t>
            </a:r>
            <a:r>
              <a:rPr lang="en-US" altLang="zh-CN" sz="2600" b="1" dirty="0" smtClean="0">
                <a:solidFill>
                  <a:schemeClr val="tx1">
                    <a:lumMod val="65000"/>
                    <a:lumOff val="35000"/>
                  </a:schemeClr>
                </a:solidFill>
                <a:latin typeface="华文行楷" panose="02010800040101010101" pitchFamily="2" charset="-122"/>
                <a:ea typeface="华文行楷" panose="02010800040101010101" pitchFamily="2" charset="-122"/>
              </a:rPr>
              <a:t>/</a:t>
            </a:r>
            <a:r>
              <a:rPr lang="zh-CN" altLang="en-US" sz="2600" b="1" dirty="0" smtClean="0">
                <a:solidFill>
                  <a:schemeClr val="tx1">
                    <a:lumMod val="65000"/>
                    <a:lumOff val="35000"/>
                  </a:schemeClr>
                </a:solidFill>
                <a:latin typeface="华文行楷" panose="02010800040101010101" pitchFamily="2" charset="-122"/>
                <a:ea typeface="华文行楷" panose="02010800040101010101" pitchFamily="2" charset="-122"/>
              </a:rPr>
              <a:t>软装饰设计：</a:t>
            </a:r>
            <a:endParaRPr lang="zh-CN" altLang="en-US" sz="2600" b="1" dirty="0">
              <a:solidFill>
                <a:schemeClr val="tx1">
                  <a:lumMod val="65000"/>
                  <a:lumOff val="35000"/>
                </a:schemeClr>
              </a:solidFill>
              <a:latin typeface="华文行楷" panose="02010800040101010101" pitchFamily="2" charset="-122"/>
              <a:ea typeface="华文行楷" panose="02010800040101010101" pitchFamily="2" charset="-122"/>
            </a:endParaRPr>
          </a:p>
        </p:txBody>
      </p:sp>
      <p:sp>
        <p:nvSpPr>
          <p:cNvPr id="20" name="文本框 19"/>
          <p:cNvSpPr txBox="1"/>
          <p:nvPr/>
        </p:nvSpPr>
        <p:spPr>
          <a:xfrm>
            <a:off x="820976" y="6397206"/>
            <a:ext cx="6251563" cy="2677656"/>
          </a:xfrm>
          <a:prstGeom prst="rect">
            <a:avLst/>
          </a:prstGeom>
          <a:noFill/>
        </p:spPr>
        <p:txBody>
          <a:bodyPr wrap="square" rtlCol="0">
            <a:spAutoFit/>
          </a:bodyPr>
          <a:lstStyle/>
          <a:p>
            <a:pPr>
              <a:lnSpc>
                <a:spcPct val="200000"/>
              </a:lnSpc>
            </a:pPr>
            <a:r>
              <a:rPr lang="zh-CN" altLang="en-US" sz="1400" dirty="0" smtClean="0">
                <a:latin typeface="微软雅黑" panose="020B0503020204020204" pitchFamily="34" charset="-122"/>
                <a:ea typeface="微软雅黑" panose="020B0503020204020204" pitchFamily="34" charset="-122"/>
              </a:rPr>
              <a:t>房间的声学特性确定了声音在房间里如何传播，在医院，噪音是有行动的人群、设备的运行综合不可避免的行为造成的，如何减少室内噪音，是在进行医院设计时需要着重考虑的。</a:t>
            </a:r>
            <a:endParaRPr lang="en-US" altLang="zh-CN" sz="1400" dirty="0" smtClean="0">
              <a:latin typeface="微软雅黑" panose="020B0503020204020204" pitchFamily="34" charset="-122"/>
              <a:ea typeface="微软雅黑" panose="020B0503020204020204" pitchFamily="34" charset="-122"/>
            </a:endParaRPr>
          </a:p>
          <a:p>
            <a:pPr>
              <a:lnSpc>
                <a:spcPct val="200000"/>
              </a:lnSpc>
            </a:pPr>
            <a:r>
              <a:rPr lang="zh-CN" altLang="en-US" sz="1400" dirty="0">
                <a:latin typeface="微软雅黑" panose="020B0503020204020204" pitchFamily="34" charset="-122"/>
                <a:ea typeface="微软雅黑" panose="020B0503020204020204" pitchFamily="34" charset="-122"/>
              </a:rPr>
              <a:t>更</a:t>
            </a:r>
            <a:r>
              <a:rPr lang="zh-CN" altLang="en-US" sz="1400" dirty="0" smtClean="0">
                <a:latin typeface="微软雅黑" panose="020B0503020204020204" pitchFamily="34" charset="-122"/>
                <a:ea typeface="微软雅黑" panose="020B0503020204020204" pitchFamily="34" charset="-122"/>
              </a:rPr>
              <a:t>低的噪音水平可以减少患者和工作人员的压力，给患者平静与安宁，良好的声学品质有益于建立良好的室内气候，最好通过确定正确的建造原则、适当的内部组织并采用声学特性良好的表面材料来确保这一点。</a:t>
            </a:r>
            <a:endParaRPr lang="zh-CN" altLang="en-US" sz="1400"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801926" y="5671592"/>
            <a:ext cx="3755571" cy="792525"/>
          </a:xfrm>
          <a:prstGeom prst="rect">
            <a:avLst/>
          </a:prstGeom>
          <a:noFill/>
        </p:spPr>
        <p:txBody>
          <a:bodyPr wrap="square" rtlCol="0">
            <a:spAutoFit/>
          </a:bodyPr>
          <a:lstStyle/>
          <a:p>
            <a:pPr>
              <a:lnSpc>
                <a:spcPct val="200000"/>
              </a:lnSpc>
            </a:pPr>
            <a:r>
              <a:rPr lang="zh-CN" altLang="en-US" sz="2600" b="1" dirty="0" smtClean="0">
                <a:solidFill>
                  <a:schemeClr val="tx1">
                    <a:lumMod val="65000"/>
                    <a:lumOff val="35000"/>
                  </a:schemeClr>
                </a:solidFill>
                <a:latin typeface="华文行楷" panose="02010800040101010101" pitchFamily="2" charset="-122"/>
                <a:ea typeface="华文行楷" panose="02010800040101010101" pitchFamily="2" charset="-122"/>
              </a:rPr>
              <a:t>声学效果设计：</a:t>
            </a:r>
            <a:endParaRPr lang="zh-CN" altLang="en-US" sz="2600" b="1" dirty="0">
              <a:solidFill>
                <a:schemeClr val="tx1">
                  <a:lumMod val="65000"/>
                  <a:lumOff val="35000"/>
                </a:schemeClr>
              </a:solidFill>
              <a:latin typeface="华文行楷" panose="02010800040101010101" pitchFamily="2" charset="-122"/>
              <a:ea typeface="华文行楷" panose="02010800040101010101" pitchFamily="2" charset="-122"/>
            </a:endParaRPr>
          </a:p>
        </p:txBody>
      </p:sp>
      <p:pic>
        <p:nvPicPr>
          <p:cNvPr id="2052" name="Picture 4" descr="http://hbimg.b0.upaiyun.com/957c373a93000e1b71d46a1d39b05cf738bf367b1b40c-fHzb8g_fw658"/>
          <p:cNvPicPr>
            <a:picLocks noChangeAspect="1" noChangeArrowheads="1"/>
          </p:cNvPicPr>
          <p:nvPr/>
        </p:nvPicPr>
        <p:blipFill rotWithShape="1">
          <a:blip r:embed="rId1">
            <a:extLst>
              <a:ext uri="{28A0092B-C50C-407E-A947-70E740481C1C}">
                <a14:useLocalDpi xmlns:a14="http://schemas.microsoft.com/office/drawing/2010/main" val="0"/>
              </a:ext>
            </a:extLst>
          </a:blip>
          <a:srcRect l="16194" t="18316" r="2649" b="34292"/>
          <a:stretch>
            <a:fillRect/>
          </a:stretch>
        </p:blipFill>
        <p:spPr bwMode="auto">
          <a:xfrm>
            <a:off x="740225" y="2220686"/>
            <a:ext cx="7586132" cy="3117127"/>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荷兰Zaans医疗中心 / Mecan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9701" y="6435089"/>
            <a:ext cx="4097599" cy="273380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Dental office in Má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1525704" y="6435088"/>
            <a:ext cx="2733810" cy="273381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5675</Words>
  <Application>WPS 演示</Application>
  <PresentationFormat>自定义</PresentationFormat>
  <Paragraphs>971</Paragraphs>
  <Slides>59</Slides>
  <Notes>57</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59</vt:i4>
      </vt:variant>
    </vt:vector>
  </HeadingPairs>
  <TitlesOfParts>
    <vt:vector size="74" baseType="lpstr">
      <vt:lpstr>Arial</vt:lpstr>
      <vt:lpstr>宋体</vt:lpstr>
      <vt:lpstr>Wingdings</vt:lpstr>
      <vt:lpstr>华文行楷</vt:lpstr>
      <vt:lpstr>方正舒体</vt:lpstr>
      <vt:lpstr>黑体</vt:lpstr>
      <vt:lpstr>微软雅黑</vt:lpstr>
      <vt:lpstr>Calibri Light</vt:lpstr>
      <vt:lpstr>Calibri</vt:lpstr>
      <vt:lpstr>隶书</vt:lpstr>
      <vt:lpstr>楷体</vt:lpstr>
      <vt:lpstr>幼圆</vt:lpstr>
      <vt:lpstr>Swis721 BlkEx BT</vt:lpstr>
      <vt:lpstr>Eras Bold ITC</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2017-02-12</dc:creator>
  <cp:lastModifiedBy>黄盛彬</cp:lastModifiedBy>
  <cp:revision>262</cp:revision>
  <dcterms:created xsi:type="dcterms:W3CDTF">2017-07-01T01:29:00Z</dcterms:created>
  <dcterms:modified xsi:type="dcterms:W3CDTF">2023-05-10T00:21:56Z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2052-10.1.0.6159</vt:lpwstr>
  </property>
</Properties>
</file>